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81" r:id="rId4"/>
    <p:sldId id="282" r:id="rId5"/>
    <p:sldId id="275" r:id="rId6"/>
    <p:sldId id="283" r:id="rId7"/>
    <p:sldId id="284" r:id="rId8"/>
    <p:sldId id="264" r:id="rId9"/>
    <p:sldId id="277" r:id="rId10"/>
    <p:sldId id="279" r:id="rId11"/>
    <p:sldId id="280" r:id="rId12"/>
    <p:sldId id="274" r:id="rId13"/>
    <p:sldId id="285" r:id="rId14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84651"/>
  </p:normalViewPr>
  <p:slideViewPr>
    <p:cSldViewPr snapToGrid="0" snapToObjects="1">
      <p:cViewPr varScale="1">
        <p:scale>
          <a:sx n="127" d="100"/>
          <a:sy n="127" d="100"/>
        </p:scale>
        <p:origin x="8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575619-2E73-8545-ACA2-30B51BEDD73D}" type="datetimeFigureOut">
              <a:rPr kumimoji="1" lang="ko-Kore-KR" altLang="en-US" smtClean="0"/>
              <a:t>2021. 6. 7.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164032-2E23-9248-8357-E60A604B345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22945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ore-KR" altLang="en-US" dirty="0"/>
              <a:t>다섯번째</a:t>
            </a:r>
            <a:r>
              <a:rPr kumimoji="1" lang="ko-KR" altLang="en-US" dirty="0"/>
              <a:t> 프로젝트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3D </a:t>
            </a:r>
            <a:r>
              <a:rPr kumimoji="1" lang="ko-KR" altLang="en-US" dirty="0"/>
              <a:t>데이터인 비디오를 이용한 사람의 행동 </a:t>
            </a:r>
            <a:r>
              <a:rPr kumimoji="1" lang="ko-KR" altLang="en-US" dirty="0" err="1"/>
              <a:t>분류기에</a:t>
            </a:r>
            <a:r>
              <a:rPr kumimoji="1" lang="ko-KR" altLang="en-US" dirty="0"/>
              <a:t> 대한 발표 시작하겠습니다</a:t>
            </a:r>
            <a:r>
              <a:rPr kumimoji="1"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164032-2E23-9248-8357-E60A604B345B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383040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두번째 방법인 </a:t>
            </a:r>
            <a:r>
              <a:rPr kumimoji="1" lang="en-US" altLang="ko-Kore-KR" dirty="0"/>
              <a:t>voting </a:t>
            </a:r>
            <a:r>
              <a:rPr kumimoji="1" lang="ko-Kore-KR" altLang="en-US" dirty="0"/>
              <a:t>방식입니다</a:t>
            </a:r>
            <a:r>
              <a:rPr kumimoji="1" lang="en-US" altLang="ko-Kore-KR" dirty="0"/>
              <a:t>. Voting</a:t>
            </a:r>
            <a:r>
              <a:rPr kumimoji="1" lang="ko-Kore-KR" altLang="en-US" dirty="0"/>
              <a:t>은 일단 먼저 </a:t>
            </a:r>
            <a:r>
              <a:rPr kumimoji="1" lang="en-US" altLang="ko-Kore-KR" dirty="0"/>
              <a:t>train data</a:t>
            </a:r>
            <a:r>
              <a:rPr kumimoji="1" lang="ko-Kore-KR" altLang="en-US" dirty="0"/>
              <a:t>에 대해 </a:t>
            </a:r>
            <a:r>
              <a:rPr kumimoji="1" lang="en-US" altLang="ko-Kore-KR" dirty="0" err="1"/>
              <a:t>svm</a:t>
            </a:r>
            <a:r>
              <a:rPr kumimoji="1" lang="en-US" altLang="ko-Kore-KR" dirty="0"/>
              <a:t> </a:t>
            </a:r>
            <a:r>
              <a:rPr kumimoji="1" lang="ko-Kore-KR" altLang="en-US" dirty="0"/>
              <a:t>분류기를 학습시킨 후</a:t>
            </a:r>
            <a:r>
              <a:rPr kumimoji="1" lang="en-US" altLang="ko-Kore-KR" dirty="0"/>
              <a:t>, test data</a:t>
            </a:r>
            <a:r>
              <a:rPr kumimoji="1" lang="ko-Kore-KR" altLang="en-US" dirty="0"/>
              <a:t>에 대한 예측값을 얻습니다</a:t>
            </a:r>
            <a:r>
              <a:rPr kumimoji="1" lang="en-US" altLang="ko-Kore-KR" dirty="0"/>
              <a:t>. </a:t>
            </a:r>
          </a:p>
          <a:p>
            <a:r>
              <a:rPr kumimoji="1" lang="ko-Kore-KR" altLang="en-US" dirty="0"/>
              <a:t>그리고 그 예측값에 대한 빈도를 계산하여 최종 예측값으로 지정하는 것이 </a:t>
            </a:r>
            <a:r>
              <a:rPr kumimoji="1" lang="en-US" altLang="ko-Kore-KR" dirty="0"/>
              <a:t>voting </a:t>
            </a:r>
            <a:r>
              <a:rPr kumimoji="1" lang="ko-Kore-KR" altLang="en-US" dirty="0"/>
              <a:t>방식입니다</a:t>
            </a:r>
            <a:r>
              <a:rPr kumimoji="1" lang="en-US" altLang="ko-Kore-KR" dirty="0"/>
              <a:t>.</a:t>
            </a:r>
          </a:p>
          <a:p>
            <a:r>
              <a:rPr kumimoji="1" lang="en-US" altLang="ko-Kore-KR" dirty="0" err="1"/>
              <a:t>Svm_predict_original</a:t>
            </a:r>
            <a:r>
              <a:rPr kumimoji="1" lang="ko-Kore-KR" altLang="en-US" dirty="0"/>
              <a:t>에 </a:t>
            </a:r>
            <a:r>
              <a:rPr kumimoji="1" lang="en-US" altLang="ko-Kore-KR" dirty="0"/>
              <a:t>test data</a:t>
            </a:r>
            <a:r>
              <a:rPr kumimoji="1" lang="ko-Kore-KR" altLang="en-US" dirty="0"/>
              <a:t>에 대한 원본 예측값을 넣고</a:t>
            </a:r>
            <a:r>
              <a:rPr kumimoji="1" lang="en-US" altLang="ko-Kore-KR" dirty="0"/>
              <a:t>, </a:t>
            </a:r>
            <a:r>
              <a:rPr kumimoji="1" lang="ko-Kore-KR" altLang="en-US" dirty="0"/>
              <a:t>이를 </a:t>
            </a:r>
            <a:r>
              <a:rPr kumimoji="1" lang="en-US" altLang="ko-Kore-KR" dirty="0"/>
              <a:t>mode()</a:t>
            </a:r>
            <a:r>
              <a:rPr kumimoji="1" lang="ko-Kore-KR" altLang="en-US" dirty="0"/>
              <a:t>함수를 이용하여 최빈값을 </a:t>
            </a:r>
            <a:r>
              <a:rPr kumimoji="1" lang="en-US" altLang="ko-Kore-KR" dirty="0" err="1"/>
              <a:t>svm_predict</a:t>
            </a:r>
            <a:r>
              <a:rPr kumimoji="1" lang="ko-Kore-KR" altLang="en-US" dirty="0"/>
              <a:t>에 넣어주어야 합니다</a:t>
            </a:r>
            <a:r>
              <a:rPr kumimoji="1" lang="en-US" altLang="ko-Kore-KR" dirty="0"/>
              <a:t>.</a:t>
            </a:r>
          </a:p>
          <a:p>
            <a:r>
              <a:rPr kumimoji="1" lang="ko-Kore-KR" altLang="en-US" dirty="0"/>
              <a:t>여기에서 주의사항이 있는데요</a:t>
            </a:r>
            <a:r>
              <a:rPr kumimoji="1" lang="en-US" altLang="ko-KR" dirty="0"/>
              <a:t>, </a:t>
            </a:r>
            <a:r>
              <a:rPr kumimoji="1" lang="ko-KR" altLang="en-US" dirty="0"/>
              <a:t>이 </a:t>
            </a:r>
            <a:r>
              <a:rPr kumimoji="1" lang="en-US" altLang="ko-KR" dirty="0"/>
              <a:t>mode()</a:t>
            </a:r>
            <a:r>
              <a:rPr kumimoji="1" lang="ko-KR" altLang="en-US" dirty="0"/>
              <a:t>함수에 대한 반환 값은 </a:t>
            </a:r>
            <a:r>
              <a:rPr kumimoji="1" lang="ko-KR" altLang="en-US" dirty="0" err="1"/>
              <a:t>최빈값과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최빈값의</a:t>
            </a:r>
            <a:r>
              <a:rPr kumimoji="1" lang="ko-KR" altLang="en-US" dirty="0"/>
              <a:t> 등장 횟수로 </a:t>
            </a:r>
            <a:r>
              <a:rPr kumimoji="1" lang="en-US" altLang="ko-KR" dirty="0"/>
              <a:t>2</a:t>
            </a:r>
            <a:r>
              <a:rPr kumimoji="1" lang="ko-KR" altLang="en-US" dirty="0"/>
              <a:t>개입니다</a:t>
            </a:r>
            <a:r>
              <a:rPr kumimoji="1" lang="en-US" altLang="ko-KR" dirty="0"/>
              <a:t>. </a:t>
            </a:r>
            <a:r>
              <a:rPr kumimoji="1" lang="ko-KR" altLang="en-US" dirty="0"/>
              <a:t>우리가 원하는 것은 처음 인덱스 값이기 때문에 </a:t>
            </a:r>
            <a:r>
              <a:rPr kumimoji="1" lang="en-US" altLang="ko-KR" dirty="0"/>
              <a:t>mode()</a:t>
            </a:r>
            <a:r>
              <a:rPr kumimoji="1" lang="ko-KR" altLang="en-US" dirty="0"/>
              <a:t>함수에 대한 </a:t>
            </a:r>
            <a:r>
              <a:rPr kumimoji="1" lang="en-US" altLang="ko-KR" dirty="0"/>
              <a:t>0</a:t>
            </a:r>
            <a:r>
              <a:rPr kumimoji="1" lang="ko-KR" altLang="en-US" dirty="0"/>
              <a:t>번째 인덱스를 </a:t>
            </a:r>
            <a:r>
              <a:rPr kumimoji="1" lang="ko-KR" altLang="en-US" dirty="0" err="1"/>
              <a:t>담아주어야</a:t>
            </a:r>
            <a:r>
              <a:rPr kumimoji="1" lang="ko-KR" altLang="en-US" dirty="0"/>
              <a:t> 합니다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164032-2E23-9248-8357-E60A604B345B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191458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세번째 방법인 </a:t>
            </a:r>
            <a:r>
              <a:rPr kumimoji="1" lang="en-US" altLang="ko-Kore-KR" dirty="0"/>
              <a:t>Video feature</a:t>
            </a:r>
            <a:r>
              <a:rPr kumimoji="1" lang="ko-Kore-KR" altLang="en-US" dirty="0"/>
              <a:t>는 프레임 </a:t>
            </a:r>
            <a:r>
              <a:rPr kumimoji="1" lang="en-US" altLang="ko-Kore-KR" dirty="0"/>
              <a:t>F</a:t>
            </a:r>
            <a:r>
              <a:rPr kumimoji="1" lang="en-US" altLang="ko-KR" dirty="0"/>
              <a:t>eature</a:t>
            </a:r>
            <a:r>
              <a:rPr kumimoji="1" lang="ko-KR" altLang="en-US" dirty="0"/>
              <a:t>에서 대표되는 </a:t>
            </a:r>
            <a:r>
              <a:rPr kumimoji="1" lang="en-US" altLang="ko-KR" dirty="0"/>
              <a:t>feature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선정 후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BoW</a:t>
            </a:r>
            <a:r>
              <a:rPr kumimoji="1" lang="ko-KR" altLang="en-US" dirty="0"/>
              <a:t>나 </a:t>
            </a:r>
            <a:r>
              <a:rPr kumimoji="1" lang="en-US" altLang="ko-KR" dirty="0"/>
              <a:t>VLAD </a:t>
            </a:r>
            <a:r>
              <a:rPr kumimoji="1" lang="ko-KR" altLang="en-US" dirty="0"/>
              <a:t>방식으로 비디오 </a:t>
            </a:r>
            <a:r>
              <a:rPr kumimoji="1" lang="en-US" altLang="ko-KR" dirty="0"/>
              <a:t>feature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기술하는 방법입니다</a:t>
            </a:r>
            <a:r>
              <a:rPr kumimoji="1" lang="en-US" altLang="ko-KR" dirty="0"/>
              <a:t>. </a:t>
            </a:r>
          </a:p>
          <a:p>
            <a:r>
              <a:rPr kumimoji="1" lang="en-US" altLang="ko-Kore-KR" dirty="0"/>
              <a:t>Train, test</a:t>
            </a:r>
            <a:r>
              <a:rPr kumimoji="1" lang="ko-Kore-KR" altLang="en-US" dirty="0"/>
              <a:t> 각 비디오에 대한 비디오 </a:t>
            </a:r>
            <a:r>
              <a:rPr kumimoji="1" lang="en-US" altLang="ko-Kore-KR" dirty="0"/>
              <a:t>features</a:t>
            </a:r>
            <a:r>
              <a:rPr kumimoji="1" lang="ko-Kore-KR" altLang="en-US" dirty="0"/>
              <a:t>는 각각 </a:t>
            </a:r>
            <a:r>
              <a:rPr kumimoji="1" lang="en-US" altLang="ko-Kore-KR" dirty="0" err="1"/>
              <a:t>train_video_desc</a:t>
            </a:r>
            <a:r>
              <a:rPr kumimoji="1" lang="ko-Kore-KR" altLang="en-US" dirty="0"/>
              <a:t>와 </a:t>
            </a:r>
            <a:r>
              <a:rPr kumimoji="1" lang="en-US" altLang="ko-Kore-KR" dirty="0" err="1"/>
              <a:t>test_video_desc</a:t>
            </a:r>
            <a:r>
              <a:rPr kumimoji="1" lang="ko-Kore-KR" altLang="en-US" dirty="0"/>
              <a:t>에 저장되어 있습니다</a:t>
            </a:r>
            <a:r>
              <a:rPr kumimoji="1" lang="en-US" altLang="ko-Kore-KR" dirty="0"/>
              <a:t>. </a:t>
            </a:r>
            <a:r>
              <a:rPr kumimoji="1" lang="ko-Kore-KR" altLang="en-US" dirty="0"/>
              <a:t>또한 </a:t>
            </a:r>
            <a:r>
              <a:rPr kumimoji="1" lang="en-US" altLang="ko-Kore-KR" dirty="0"/>
              <a:t>train data</a:t>
            </a:r>
            <a:r>
              <a:rPr kumimoji="1" lang="ko-Kore-KR" altLang="en-US" dirty="0"/>
              <a:t>에 대한 라벨값은 </a:t>
            </a:r>
            <a:r>
              <a:rPr kumimoji="1" lang="en-US" altLang="ko-Kore-KR" dirty="0" err="1"/>
              <a:t>train_video_label</a:t>
            </a:r>
            <a:r>
              <a:rPr kumimoji="1" lang="ko-Kore-KR" altLang="en-US" dirty="0"/>
              <a:t>에 저장되어 있습니다</a:t>
            </a:r>
            <a:r>
              <a:rPr kumimoji="1" lang="en-US" altLang="ko-Kore-KR" dirty="0"/>
              <a:t>.</a:t>
            </a:r>
            <a:r>
              <a:rPr kumimoji="1" lang="ko-Kore-KR" altLang="en-US" dirty="0"/>
              <a:t> 분류기에 </a:t>
            </a:r>
            <a:r>
              <a:rPr kumimoji="1" lang="en-US" altLang="ko-Kore-KR" dirty="0" err="1"/>
              <a:t>train_video_desc</a:t>
            </a:r>
            <a:r>
              <a:rPr kumimoji="1" lang="ko-Kore-KR" altLang="en-US" dirty="0"/>
              <a:t>와 </a:t>
            </a:r>
            <a:r>
              <a:rPr kumimoji="1" lang="en-US" altLang="ko-Kore-KR" dirty="0" err="1"/>
              <a:t>train_video_label</a:t>
            </a:r>
            <a:r>
              <a:rPr kumimoji="1" lang="ko-Kore-KR" altLang="en-US" dirty="0"/>
              <a:t>값을 학습시키고</a:t>
            </a:r>
            <a:r>
              <a:rPr kumimoji="1" lang="en-US" altLang="ko-Kore-KR" dirty="0"/>
              <a:t>, </a:t>
            </a:r>
            <a:r>
              <a:rPr kumimoji="1" lang="en-US" altLang="ko-Kore-KR" dirty="0" err="1"/>
              <a:t>test_video_desc</a:t>
            </a:r>
            <a:r>
              <a:rPr kumimoji="1" lang="ko-Kore-KR" altLang="en-US" dirty="0"/>
              <a:t>를 예측하는 과정으로 비디오 </a:t>
            </a:r>
            <a:r>
              <a:rPr kumimoji="1" lang="en-US" altLang="ko-Kore-KR" dirty="0"/>
              <a:t>feature</a:t>
            </a:r>
            <a:r>
              <a:rPr kumimoji="1" lang="ko-Kore-KR" altLang="en-US" dirty="0"/>
              <a:t>를 기술할 수 있습니다</a:t>
            </a:r>
            <a:r>
              <a:rPr kumimoji="1" lang="en-US" altLang="ko-Kore-KR" dirty="0"/>
              <a:t>. 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164032-2E23-9248-8357-E60A604B345B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888164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ore-KR" altLang="en-US" dirty="0"/>
              <a:t>먼저 </a:t>
            </a:r>
            <a:r>
              <a:rPr kumimoji="1" lang="en-US" altLang="ko-Kore-KR" dirty="0" err="1"/>
              <a:t>BoW</a:t>
            </a:r>
            <a:r>
              <a:rPr kumimoji="1" lang="ko-Kore-KR" altLang="en-US" dirty="0"/>
              <a:t>에 대해 </a:t>
            </a:r>
            <a:r>
              <a:rPr kumimoji="1" lang="en-US" altLang="ko-Kore-KR" dirty="0"/>
              <a:t>averaging, voting, </a:t>
            </a:r>
            <a:r>
              <a:rPr kumimoji="1" lang="en-US" altLang="ko-Kore-KR" dirty="0" err="1"/>
              <a:t>svm</a:t>
            </a:r>
            <a:r>
              <a:rPr kumimoji="1" lang="en-US" altLang="ko-Kore-KR" dirty="0"/>
              <a:t> video </a:t>
            </a:r>
            <a:r>
              <a:rPr kumimoji="1" lang="ko-Kore-KR" altLang="en-US" dirty="0"/>
              <a:t>파일을 모두 제출 해본 결과</a:t>
            </a:r>
            <a:r>
              <a:rPr kumimoji="1" lang="en-US" altLang="ko-Kore-KR" dirty="0"/>
              <a:t>, </a:t>
            </a:r>
            <a:r>
              <a:rPr kumimoji="1" lang="en-US" altLang="ko-Kore-KR" dirty="0" err="1"/>
              <a:t>BoW</a:t>
            </a:r>
            <a:r>
              <a:rPr kumimoji="1" lang="ko-Kore-KR" altLang="en-US" dirty="0"/>
              <a:t>에는 </a:t>
            </a:r>
            <a:r>
              <a:rPr kumimoji="1" lang="en-US" altLang="ko-Kore-KR" dirty="0"/>
              <a:t>voting </a:t>
            </a:r>
            <a:r>
              <a:rPr kumimoji="1" lang="ko-Kore-KR" altLang="en-US" dirty="0"/>
              <a:t>방식이 가장 성능이 잘 나온다는 것을 확인할 수 있었습니다</a:t>
            </a:r>
            <a:r>
              <a:rPr kumimoji="1" lang="en-US" altLang="ko-Kore-KR" dirty="0"/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164032-2E23-9248-8357-E60A604B345B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688438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ore-KR" dirty="0"/>
              <a:t>VLAD</a:t>
            </a:r>
            <a:r>
              <a:rPr kumimoji="1" lang="ko-Kore-KR" altLang="en-US" dirty="0"/>
              <a:t>에 대해서도 </a:t>
            </a:r>
            <a:r>
              <a:rPr kumimoji="1" lang="en-US" altLang="ko-Kore-KR" dirty="0"/>
              <a:t>averaging, voting, </a:t>
            </a:r>
            <a:r>
              <a:rPr kumimoji="1" lang="en-US" altLang="ko-Kore-KR" dirty="0" err="1"/>
              <a:t>svm</a:t>
            </a:r>
            <a:r>
              <a:rPr kumimoji="1" lang="en-US" altLang="ko-Kore-KR" dirty="0"/>
              <a:t> video </a:t>
            </a:r>
            <a:r>
              <a:rPr kumimoji="1" lang="ko-Kore-KR" altLang="en-US" dirty="0"/>
              <a:t>파일을 모두 제출 해본 결과</a:t>
            </a:r>
            <a:r>
              <a:rPr kumimoji="1" lang="en-US" altLang="ko-Kore-KR" dirty="0"/>
              <a:t>, VLAD</a:t>
            </a:r>
            <a:r>
              <a:rPr kumimoji="1" lang="ko-Kore-KR" altLang="en-US" dirty="0"/>
              <a:t>에는 </a:t>
            </a:r>
            <a:r>
              <a:rPr kumimoji="1" lang="en-US" altLang="ko-Kore-KR" dirty="0" err="1"/>
              <a:t>BoW</a:t>
            </a:r>
            <a:r>
              <a:rPr kumimoji="1" lang="ko-Kore-KR" altLang="en-US" dirty="0"/>
              <a:t>방식과 다르게 </a:t>
            </a:r>
            <a:r>
              <a:rPr kumimoji="1" lang="en-US" altLang="ko-Kore-KR" dirty="0"/>
              <a:t>averaging </a:t>
            </a:r>
            <a:r>
              <a:rPr kumimoji="1" lang="ko-Kore-KR" altLang="en-US" dirty="0"/>
              <a:t>방식이 성능이 높게 측정됨을 알 수 있었습니다</a:t>
            </a:r>
            <a:r>
              <a:rPr kumimoji="1" lang="en-US" altLang="ko-Kore-KR" dirty="0"/>
              <a:t>. </a:t>
            </a:r>
            <a:r>
              <a:rPr kumimoji="1" lang="ko-Kore-KR" altLang="en-US" dirty="0"/>
              <a:t>또한 </a:t>
            </a:r>
            <a:r>
              <a:rPr kumimoji="1" lang="en-US" altLang="ko-Kore-KR" dirty="0"/>
              <a:t>VLAD, </a:t>
            </a:r>
            <a:r>
              <a:rPr kumimoji="1" lang="en-US" altLang="ko-Kore-KR" dirty="0" err="1"/>
              <a:t>BoW</a:t>
            </a:r>
            <a:r>
              <a:rPr kumimoji="1" lang="en-US" altLang="ko-Kore-KR" dirty="0"/>
              <a:t> </a:t>
            </a:r>
            <a:r>
              <a:rPr kumimoji="1" lang="ko-Kore-KR" altLang="en-US" dirty="0"/>
              <a:t>방식 모두</a:t>
            </a:r>
            <a:r>
              <a:rPr kumimoji="1" lang="en-US" altLang="ko-Kore-KR" dirty="0"/>
              <a:t> video </a:t>
            </a:r>
            <a:r>
              <a:rPr kumimoji="1" lang="ko-Kore-KR" altLang="en-US" dirty="0"/>
              <a:t>추출 방식이 쉽게 성능이 나오지 않는 다는 부분도 확인할 수 있었습니다</a:t>
            </a:r>
            <a:r>
              <a:rPr kumimoji="1" lang="en-US" altLang="ko-Kore-KR" dirty="0"/>
              <a:t>. </a:t>
            </a:r>
            <a:r>
              <a:rPr kumimoji="1" lang="ko-Kore-KR" altLang="en-US" dirty="0"/>
              <a:t>뿐만 아니라</a:t>
            </a:r>
            <a:r>
              <a:rPr kumimoji="1" lang="en-US" altLang="ko-Kore-KR" dirty="0"/>
              <a:t>, </a:t>
            </a:r>
            <a:r>
              <a:rPr kumimoji="1" lang="ko-Kore-KR" altLang="en-US" dirty="0"/>
              <a:t>전반적으로 </a:t>
            </a:r>
            <a:r>
              <a:rPr kumimoji="1" lang="en-US" altLang="ko-Kore-KR" dirty="0" err="1"/>
              <a:t>BoW</a:t>
            </a:r>
            <a:r>
              <a:rPr kumimoji="1" lang="en-US" altLang="ko-Kore-KR" dirty="0"/>
              <a:t> </a:t>
            </a:r>
            <a:r>
              <a:rPr kumimoji="1" lang="ko-Kore-KR" altLang="en-US" dirty="0"/>
              <a:t>방식보다는 </a:t>
            </a:r>
            <a:r>
              <a:rPr kumimoji="1" lang="en-US" altLang="ko-Kore-KR" dirty="0"/>
              <a:t>VLAD </a:t>
            </a:r>
            <a:r>
              <a:rPr kumimoji="1" lang="ko-Kore-KR" altLang="en-US" dirty="0"/>
              <a:t>방식이 성능이 좋은 것을 확인하며</a:t>
            </a:r>
            <a:r>
              <a:rPr kumimoji="1" lang="en-US" altLang="ko-Kore-KR" dirty="0"/>
              <a:t> </a:t>
            </a:r>
            <a:r>
              <a:rPr kumimoji="1" lang="ko-Kore-KR" altLang="en-US" dirty="0"/>
              <a:t>히스토그램 분포를 계산하는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BoW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방식보다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동일한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코드북에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할당된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특징점의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벡터 차이를 모두 더해주는 방식인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VLAD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방식이 더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성능적으로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뛰어나다는 것을 알게 되었습니다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kumimoji="1" lang="en-US" altLang="ko-Kore-KR" dirty="0"/>
          </a:p>
          <a:p>
            <a:endParaRPr kumimoji="1" lang="en-US" altLang="ko-Kore-KR" dirty="0"/>
          </a:p>
          <a:p>
            <a:r>
              <a:rPr kumimoji="1" lang="ko-Kore-KR" altLang="en-US" dirty="0"/>
              <a:t>이상으로 텀프로젝트 </a:t>
            </a:r>
            <a:r>
              <a:rPr kumimoji="1" lang="en-US" altLang="ko-Kore-KR" dirty="0"/>
              <a:t>5</a:t>
            </a:r>
            <a:r>
              <a:rPr kumimoji="1" lang="ko-Kore-KR" altLang="en-US" dirty="0"/>
              <a:t>번에 대한 발표 영상을 마치겠습니다</a:t>
            </a:r>
            <a:r>
              <a:rPr kumimoji="1" lang="en-US" altLang="ko-Kore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164032-2E23-9248-8357-E60A604B345B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59249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본 프로젝트의 목적은 </a:t>
            </a:r>
            <a:r>
              <a:rPr kumimoji="1" lang="en-US" altLang="ko-KR" dirty="0"/>
              <a:t>3D </a:t>
            </a:r>
            <a:r>
              <a:rPr kumimoji="1" lang="ko-KR" altLang="en-US" dirty="0"/>
              <a:t>비디오 데이터를</a:t>
            </a:r>
            <a:r>
              <a:rPr kumimoji="1" lang="en-US" altLang="ko-KR" dirty="0"/>
              <a:t> </a:t>
            </a:r>
            <a:r>
              <a:rPr kumimoji="1" lang="ko-KR" altLang="en-US" dirty="0"/>
              <a:t> </a:t>
            </a:r>
            <a:r>
              <a:rPr kumimoji="1" lang="en-US" altLang="ko-KR" dirty="0"/>
              <a:t>handcrafted</a:t>
            </a:r>
            <a:r>
              <a:rPr kumimoji="1" lang="ko-KR" altLang="en-US" dirty="0"/>
              <a:t> </a:t>
            </a:r>
            <a:r>
              <a:rPr kumimoji="1" lang="en-US" altLang="ko-KR" dirty="0"/>
              <a:t>feature</a:t>
            </a:r>
            <a:r>
              <a:rPr kumimoji="1" lang="ko-KR" altLang="en-US" dirty="0"/>
              <a:t>로 기술하는 법을 아는 것입니다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프로젝트에서 사용하는 비디오는 여러 장의 이미지가 모여 구성된 것으로</a:t>
            </a:r>
            <a:r>
              <a:rPr kumimoji="1" lang="en-US" altLang="ko-KR" dirty="0"/>
              <a:t>, </a:t>
            </a:r>
            <a:r>
              <a:rPr kumimoji="1" lang="ko-KR" altLang="en-US" dirty="0"/>
              <a:t>비디오에 속한 이미지는 주로 프레임이라고 부릅니다</a:t>
            </a:r>
            <a:r>
              <a:rPr kumimoji="1" lang="en-US" altLang="ko-KR" dirty="0"/>
              <a:t>. </a:t>
            </a:r>
            <a:r>
              <a:rPr kumimoji="1" lang="ko-KR" altLang="en-US" dirty="0"/>
              <a:t>이 프레임에 대한 </a:t>
            </a:r>
            <a:r>
              <a:rPr kumimoji="1" lang="en-US" altLang="ko-KR" dirty="0"/>
              <a:t>feature</a:t>
            </a:r>
            <a:r>
              <a:rPr kumimoji="1" lang="ko-KR" altLang="en-US" dirty="0"/>
              <a:t>로는 대표적으로 </a:t>
            </a:r>
            <a:r>
              <a:rPr kumimoji="1" lang="en-US" altLang="ko-KR" dirty="0" err="1"/>
              <a:t>BoVW</a:t>
            </a:r>
            <a:r>
              <a:rPr kumimoji="1" lang="ko-KR" altLang="en-US" dirty="0"/>
              <a:t>와 </a:t>
            </a:r>
            <a:r>
              <a:rPr kumimoji="1" lang="en-US" altLang="ko-KR" dirty="0"/>
              <a:t>VLAD</a:t>
            </a:r>
            <a:r>
              <a:rPr kumimoji="1" lang="ko-KR" altLang="en-US" dirty="0"/>
              <a:t>가 있습니다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164032-2E23-9248-8357-E60A604B345B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914597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ore-KR" dirty="0" err="1"/>
              <a:t>BoVW</a:t>
            </a:r>
            <a:r>
              <a:rPr kumimoji="1" lang="ko-Kore-KR" altLang="en-US" dirty="0"/>
              <a:t>는 이미지에서 특징이 되는 부분</a:t>
            </a:r>
            <a:r>
              <a:rPr kumimoji="1" lang="en-US" altLang="ko-Kore-KR" dirty="0"/>
              <a:t>(</a:t>
            </a:r>
            <a:r>
              <a:rPr kumimoji="1" lang="en-US" altLang="ko-KR" dirty="0"/>
              <a:t>=</a:t>
            </a:r>
            <a:r>
              <a:rPr kumimoji="1" lang="ko-KR" altLang="en-US" dirty="0" err="1"/>
              <a:t>특징점</a:t>
            </a:r>
            <a:r>
              <a:rPr kumimoji="1" lang="en-US" altLang="ko-KR" dirty="0"/>
              <a:t>)</a:t>
            </a:r>
            <a:r>
              <a:rPr kumimoji="1" lang="ko-KR" altLang="en-US" dirty="0"/>
              <a:t>을 찾아 대표적인 </a:t>
            </a:r>
            <a:r>
              <a:rPr kumimoji="1" lang="ko-KR" altLang="en-US" dirty="0" err="1"/>
              <a:t>특징점</a:t>
            </a:r>
            <a:r>
              <a:rPr kumimoji="1" lang="en-US" altLang="ko-KR" dirty="0"/>
              <a:t>(codebook)</a:t>
            </a:r>
            <a:r>
              <a:rPr kumimoji="1" lang="ko-KR" altLang="en-US" dirty="0"/>
              <a:t>을 선정하고 이들을 분포로 이미지 </a:t>
            </a:r>
            <a:r>
              <a:rPr kumimoji="1" lang="en-US" altLang="ko-KR" dirty="0"/>
              <a:t>Feature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기술하는 방식입니다</a:t>
            </a:r>
            <a:r>
              <a:rPr kumimoji="1" lang="en-US" altLang="ko-KR" dirty="0"/>
              <a:t>. </a:t>
            </a:r>
            <a:r>
              <a:rPr kumimoji="1" lang="ko-KR" altLang="en-US" dirty="0"/>
              <a:t>즉</a:t>
            </a:r>
            <a:r>
              <a:rPr kumimoji="1" lang="en-US" altLang="ko-KR" dirty="0"/>
              <a:t>, </a:t>
            </a:r>
            <a:r>
              <a:rPr kumimoji="1" lang="ko-KR" altLang="en-US" dirty="0"/>
              <a:t>대표 </a:t>
            </a:r>
            <a:r>
              <a:rPr kumimoji="1" lang="ko-KR" altLang="en-US" dirty="0" err="1"/>
              <a:t>특징점에</a:t>
            </a:r>
            <a:r>
              <a:rPr kumimoji="1" lang="ko-KR" altLang="en-US" dirty="0"/>
              <a:t> 대한 분포를 각 </a:t>
            </a:r>
            <a:r>
              <a:rPr kumimoji="1" lang="ko-KR" altLang="en-US" dirty="0" err="1"/>
              <a:t>이미지마다</a:t>
            </a:r>
            <a:r>
              <a:rPr kumimoji="1" lang="ko-KR" altLang="en-US" dirty="0"/>
              <a:t> 계산해 히스토그램 형식의 </a:t>
            </a:r>
            <a:r>
              <a:rPr kumimoji="1" lang="en-US" altLang="ko-KR" dirty="0"/>
              <a:t>feature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사용합니다</a:t>
            </a:r>
            <a:r>
              <a:rPr kumimoji="1" lang="en-US" altLang="ko-KR" dirty="0"/>
              <a:t>. </a:t>
            </a:r>
          </a:p>
          <a:p>
            <a:r>
              <a:rPr kumimoji="1" lang="ko-KR" altLang="en-US" dirty="0"/>
              <a:t>이에 반해 </a:t>
            </a:r>
            <a:r>
              <a:rPr kumimoji="1" lang="en-US" altLang="ko-KR" dirty="0"/>
              <a:t>VLAD</a:t>
            </a:r>
            <a:r>
              <a:rPr kumimoji="1" lang="ko-KR" altLang="en-US" dirty="0"/>
              <a:t>는 각 이미지 내의 </a:t>
            </a:r>
            <a:r>
              <a:rPr kumimoji="1" lang="ko-KR" altLang="en-US" dirty="0" err="1"/>
              <a:t>특징점들을</a:t>
            </a:r>
            <a:r>
              <a:rPr kumimoji="1" lang="ko-KR" altLang="en-US" dirty="0"/>
              <a:t> </a:t>
            </a:r>
            <a:r>
              <a:rPr kumimoji="1" lang="en-US" altLang="ko-KR" dirty="0"/>
              <a:t>codebook</a:t>
            </a:r>
            <a:r>
              <a:rPr kumimoji="1" lang="ko-KR" altLang="en-US" dirty="0"/>
              <a:t>에 거리 순으로 할당해 둘 간의 벡터 차이를 계산한 후</a:t>
            </a:r>
            <a:r>
              <a:rPr kumimoji="1" lang="en-US" altLang="ko-KR" dirty="0"/>
              <a:t>, </a:t>
            </a:r>
            <a:r>
              <a:rPr kumimoji="1" lang="ko-KR" altLang="en-US" dirty="0"/>
              <a:t>동일한 </a:t>
            </a:r>
            <a:r>
              <a:rPr kumimoji="1" lang="en-US" altLang="ko-KR" dirty="0"/>
              <a:t>codebook</a:t>
            </a:r>
            <a:r>
              <a:rPr kumimoji="1" lang="ko-KR" altLang="en-US" dirty="0"/>
              <a:t>에 할당한 </a:t>
            </a:r>
            <a:r>
              <a:rPr kumimoji="1" lang="ko-KR" altLang="en-US" dirty="0" err="1"/>
              <a:t>특징점의</a:t>
            </a:r>
            <a:r>
              <a:rPr kumimoji="1" lang="ko-KR" altLang="en-US" dirty="0"/>
              <a:t> 벡터 차이 값을 모두 더해주는 방식으로 </a:t>
            </a:r>
            <a:r>
              <a:rPr kumimoji="1" lang="en-US" altLang="ko-KR" dirty="0"/>
              <a:t>Feature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기술하는 방식입니다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 err="1"/>
              <a:t>BoVW</a:t>
            </a:r>
            <a:r>
              <a:rPr kumimoji="1" lang="ko-KR" altLang="en-US" dirty="0"/>
              <a:t>와 </a:t>
            </a:r>
            <a:r>
              <a:rPr kumimoji="1" lang="en-US" altLang="ko-KR" dirty="0"/>
              <a:t>VLAD </a:t>
            </a:r>
            <a:r>
              <a:rPr kumimoji="1" lang="ko-KR" altLang="en-US" dirty="0"/>
              <a:t>두 방식 모두 </a:t>
            </a:r>
            <a:r>
              <a:rPr kumimoji="1" lang="ko-KR" altLang="en-US" dirty="0" err="1"/>
              <a:t>특징점을</a:t>
            </a:r>
            <a:r>
              <a:rPr kumimoji="1" lang="ko-KR" altLang="en-US" dirty="0"/>
              <a:t> 추출하고</a:t>
            </a:r>
            <a:r>
              <a:rPr kumimoji="1" lang="en-US" altLang="ko-KR" dirty="0"/>
              <a:t>, </a:t>
            </a:r>
            <a:r>
              <a:rPr kumimoji="1" lang="ko-KR" altLang="en-US" dirty="0"/>
              <a:t>대표 </a:t>
            </a:r>
            <a:r>
              <a:rPr kumimoji="1" lang="ko-KR" altLang="en-US" dirty="0" err="1"/>
              <a:t>특징점을</a:t>
            </a:r>
            <a:r>
              <a:rPr kumimoji="1" lang="ko-KR" altLang="en-US" dirty="0"/>
              <a:t> 선정하는 것까지의 방식은 동일합니다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그렇다면 </a:t>
            </a:r>
            <a:r>
              <a:rPr kumimoji="1" lang="ko-KR" altLang="en-US" dirty="0" err="1"/>
              <a:t>특징점을</a:t>
            </a:r>
            <a:r>
              <a:rPr kumimoji="1" lang="ko-KR" altLang="en-US" dirty="0"/>
              <a:t> 어떻게 추출할 수 있는 것일까요</a:t>
            </a:r>
            <a:r>
              <a:rPr kumimoji="1" lang="en-US" altLang="ko-KR" dirty="0"/>
              <a:t>?</a:t>
            </a:r>
          </a:p>
          <a:p>
            <a:endParaRPr kumimoji="1" lang="en-US" altLang="ko-KR" dirty="0"/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164032-2E23-9248-8357-E60A604B345B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421738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바로 </a:t>
            </a:r>
            <a:r>
              <a:rPr kumimoji="1" lang="en-US" altLang="ko-Kore-KR" dirty="0"/>
              <a:t>SIFT</a:t>
            </a:r>
            <a:r>
              <a:rPr kumimoji="1" lang="ko-Kore-KR" altLang="en-US" dirty="0"/>
              <a:t>함수를 이용해 영상의 특징점을 찾을 수 있습니다</a:t>
            </a:r>
            <a:r>
              <a:rPr kumimoji="1" lang="en-US" altLang="ko-Kore-KR" dirty="0"/>
              <a:t>. </a:t>
            </a:r>
          </a:p>
          <a:p>
            <a:r>
              <a:rPr kumimoji="1" lang="en-US" altLang="ko-Kore-KR" dirty="0"/>
              <a:t>SIFT </a:t>
            </a:r>
            <a:r>
              <a:rPr kumimoji="1" lang="ko-Kore-KR" altLang="en-US" dirty="0"/>
              <a:t>함수는 영상 내에서 알고리즘을 통해 환경 변화에 강인한 부분을 찾아내고 이것을 특징점으로 추출하는 방법입니다</a:t>
            </a:r>
            <a:r>
              <a:rPr kumimoji="1" lang="en-US" altLang="ko-Kore-KR" dirty="0"/>
              <a:t>.</a:t>
            </a:r>
            <a:r>
              <a:rPr kumimoji="1" lang="ko-Kore-KR" altLang="en-US" dirty="0"/>
              <a:t> 그렇기 때문에 단색의 벽이나 배경일 경우 특징점으로 추출하지 못하는 경우가 발생하게 됩니다</a:t>
            </a:r>
            <a:r>
              <a:rPr kumimoji="1" lang="en-US" altLang="ko-Kore-KR" dirty="0"/>
              <a:t>.</a:t>
            </a:r>
          </a:p>
          <a:p>
            <a:r>
              <a:rPr kumimoji="1" lang="ko-Kore-KR" altLang="en-US" dirty="0"/>
              <a:t>이러한 </a:t>
            </a:r>
            <a:r>
              <a:rPr kumimoji="1" lang="en-US" altLang="ko-Kore-KR" dirty="0"/>
              <a:t>SIFT</a:t>
            </a:r>
            <a:r>
              <a:rPr kumimoji="1" lang="ko-Kore-KR" altLang="en-US" dirty="0"/>
              <a:t>의 문제점을 해결할 수 있는 것이 바로 </a:t>
            </a:r>
            <a:r>
              <a:rPr kumimoji="1" lang="en-US" altLang="ko-Kore-KR" dirty="0" err="1"/>
              <a:t>DenseSIFT</a:t>
            </a:r>
            <a:r>
              <a:rPr kumimoji="1" lang="ko-Kore-KR" altLang="en-US" dirty="0"/>
              <a:t>인데요</a:t>
            </a:r>
            <a:r>
              <a:rPr kumimoji="1" lang="en-US" altLang="ko-Kore-KR" dirty="0"/>
              <a:t>, </a:t>
            </a:r>
            <a:r>
              <a:rPr kumimoji="1" lang="en-US" altLang="ko-Kore-KR" dirty="0" err="1"/>
              <a:t>DenseSIFT</a:t>
            </a:r>
            <a:r>
              <a:rPr kumimoji="1" lang="ko-Kore-KR" altLang="en-US" dirty="0"/>
              <a:t>는 영상 내 일정 간격의 위치를 특징점으로 선정하고 이에 대해 기술하는 방식입니다</a:t>
            </a:r>
            <a:r>
              <a:rPr kumimoji="1" lang="en-US" altLang="ko-Kore-KR" dirty="0"/>
              <a:t>. </a:t>
            </a:r>
            <a:r>
              <a:rPr kumimoji="1" lang="ko-Kore-KR" altLang="en-US" dirty="0"/>
              <a:t>영상의 부분 정보를 최대한 활용하기 때문에 더욱 좋은 성능을 보인다는 특징이 있습니다</a:t>
            </a:r>
            <a:r>
              <a:rPr kumimoji="1" lang="en-US" altLang="ko-Kore-KR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164032-2E23-9248-8357-E60A604B345B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468462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이러한 </a:t>
            </a:r>
            <a:r>
              <a:rPr kumimoji="1" lang="en-US" altLang="ko-Kore-KR" dirty="0"/>
              <a:t>SIFT</a:t>
            </a:r>
            <a:r>
              <a:rPr kumimoji="1" lang="ko-Kore-KR" altLang="en-US" dirty="0"/>
              <a:t>나 </a:t>
            </a:r>
            <a:r>
              <a:rPr kumimoji="1" lang="en-US" altLang="ko-Kore-KR" dirty="0" err="1"/>
              <a:t>DenseSIFT</a:t>
            </a:r>
            <a:r>
              <a:rPr kumimoji="1" lang="ko-Kore-KR" altLang="en-US" dirty="0"/>
              <a:t>를 이용하여 비디오 내의 프레임에서 특징점을 찾는 것이 첫번째 모듈입니다</a:t>
            </a:r>
            <a:r>
              <a:rPr kumimoji="1" lang="en-US" altLang="ko-Kore-KR" dirty="0"/>
              <a:t>. </a:t>
            </a:r>
          </a:p>
          <a:p>
            <a:r>
              <a:rPr kumimoji="1" lang="en-US" altLang="ko-Kore-KR" dirty="0" err="1"/>
              <a:t>DenseSIFT</a:t>
            </a:r>
            <a:r>
              <a:rPr kumimoji="1" lang="en-US" altLang="ko-Kore-KR" dirty="0"/>
              <a:t> </a:t>
            </a:r>
            <a:r>
              <a:rPr kumimoji="1" lang="ko-Kore-KR" altLang="en-US" dirty="0"/>
              <a:t>함수는 이미 생성한 </a:t>
            </a:r>
            <a:r>
              <a:rPr kumimoji="1" lang="en-US" altLang="ko-Kore-KR" dirty="0" err="1"/>
              <a:t>keypoint</a:t>
            </a:r>
            <a:r>
              <a:rPr kumimoji="1" lang="ko-Kore-KR" altLang="en-US" dirty="0"/>
              <a:t>를 활용하여 </a:t>
            </a:r>
            <a:r>
              <a:rPr kumimoji="1" lang="en-US" altLang="ko-Kore-KR" dirty="0"/>
              <a:t>compute</a:t>
            </a:r>
            <a:r>
              <a:rPr kumimoji="1" lang="ko-Kore-KR" altLang="en-US" dirty="0"/>
              <a:t>를 진행한다는 점에서 기본 </a:t>
            </a:r>
            <a:r>
              <a:rPr kumimoji="1" lang="en-US" altLang="ko-Kore-KR" dirty="0"/>
              <a:t>SIFT</a:t>
            </a:r>
            <a:r>
              <a:rPr kumimoji="1" lang="ko-Kore-KR" altLang="en-US" dirty="0"/>
              <a:t>와 차이점이 있습니다</a:t>
            </a:r>
            <a:r>
              <a:rPr kumimoji="1" lang="en-US" altLang="ko-Kore-KR" dirty="0"/>
              <a:t>.</a:t>
            </a:r>
          </a:p>
          <a:p>
            <a:r>
              <a:rPr kumimoji="1" lang="ko-Kore-KR" altLang="en-US" dirty="0"/>
              <a:t>따라서</a:t>
            </a:r>
            <a:r>
              <a:rPr kumimoji="1" lang="en-US" altLang="ko-Kore-KR" dirty="0"/>
              <a:t> </a:t>
            </a:r>
            <a:r>
              <a:rPr kumimoji="1" lang="ko-Kore-KR" altLang="en-US" dirty="0"/>
              <a:t>기본 </a:t>
            </a:r>
            <a:r>
              <a:rPr kumimoji="1" lang="en-US" altLang="ko-Kore-KR" dirty="0"/>
              <a:t>SIFT</a:t>
            </a:r>
            <a:r>
              <a:rPr kumimoji="1" lang="ko-Kore-KR" altLang="en-US" dirty="0"/>
              <a:t>에서는 </a:t>
            </a:r>
            <a:r>
              <a:rPr kumimoji="1" lang="en-US" altLang="ko-Kore-KR" dirty="0"/>
              <a:t>SIFT</a:t>
            </a:r>
            <a:r>
              <a:rPr kumimoji="1" lang="ko-Kore-KR" altLang="en-US" dirty="0"/>
              <a:t>객체를 생성한 후</a:t>
            </a:r>
            <a:r>
              <a:rPr kumimoji="1" lang="en" altLang="ko-Kore-KR" dirty="0"/>
              <a:t> </a:t>
            </a:r>
            <a:r>
              <a:rPr kumimoji="1" lang="en-US" altLang="ko-Kore-KR" dirty="0"/>
              <a:t>.</a:t>
            </a:r>
            <a:r>
              <a:rPr kumimoji="1" lang="en-US" altLang="ko-Kore-KR" dirty="0" err="1"/>
              <a:t>detectAndCompute</a:t>
            </a:r>
            <a:r>
              <a:rPr kumimoji="1" lang="ko-Kore-KR" altLang="en-US" dirty="0"/>
              <a:t>함수를 사용하여 </a:t>
            </a:r>
            <a:r>
              <a:rPr kumimoji="1" lang="en-US" altLang="ko-Kore-KR" dirty="0" err="1"/>
              <a:t>keypoint</a:t>
            </a:r>
            <a:r>
              <a:rPr kumimoji="1" lang="ko-Kore-KR" altLang="en-US" dirty="0"/>
              <a:t>와 </a:t>
            </a:r>
            <a:r>
              <a:rPr kumimoji="1" lang="en-US" altLang="ko-Kore-KR" dirty="0"/>
              <a:t>descriptor </a:t>
            </a:r>
            <a:r>
              <a:rPr kumimoji="1" lang="ko-Kore-KR" altLang="en-US" dirty="0"/>
              <a:t>둘 다 찾아주는 과정이 있어야 하지만</a:t>
            </a:r>
            <a:r>
              <a:rPr kumimoji="1" lang="en-US" altLang="ko-Kore-KR" dirty="0"/>
              <a:t>, </a:t>
            </a:r>
            <a:r>
              <a:rPr kumimoji="1" lang="en-US" altLang="ko-Kore-KR" dirty="0" err="1"/>
              <a:t>DenseSIFT</a:t>
            </a:r>
            <a:r>
              <a:rPr kumimoji="1" lang="ko-Kore-KR" altLang="en-US" dirty="0"/>
              <a:t>는 이미 </a:t>
            </a:r>
            <a:r>
              <a:rPr kumimoji="1" lang="en-US" altLang="ko-Kore-KR" dirty="0" err="1"/>
              <a:t>K</a:t>
            </a:r>
            <a:r>
              <a:rPr kumimoji="1" lang="en-US" altLang="ko-KR" dirty="0" err="1"/>
              <a:t>eypoint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찾은 경우이기 때문에 이미 찾은 </a:t>
            </a:r>
            <a:r>
              <a:rPr kumimoji="1" lang="en-US" altLang="ko-KR" dirty="0" err="1"/>
              <a:t>keypoint</a:t>
            </a:r>
            <a:r>
              <a:rPr kumimoji="1" lang="ko-KR" altLang="en-US" dirty="0"/>
              <a:t>로부터 </a:t>
            </a:r>
            <a:r>
              <a:rPr kumimoji="1" lang="en-US" altLang="ko-KR" dirty="0"/>
              <a:t>descriptor</a:t>
            </a:r>
            <a:r>
              <a:rPr kumimoji="1" lang="ko-KR" altLang="en-US" dirty="0"/>
              <a:t>만을 계산하는 </a:t>
            </a:r>
            <a:r>
              <a:rPr kumimoji="1" lang="en-US" altLang="ko-KR" dirty="0"/>
              <a:t>.compute </a:t>
            </a:r>
            <a:r>
              <a:rPr kumimoji="1" lang="ko-KR" altLang="en-US" dirty="0"/>
              <a:t>함수를 이용합니다</a:t>
            </a:r>
            <a:r>
              <a:rPr kumimoji="1" lang="en-US" altLang="ko-KR" dirty="0"/>
              <a:t>. </a:t>
            </a:r>
          </a:p>
          <a:p>
            <a:endParaRPr kumimoji="1" lang="en-US" altLang="ko-Kore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164032-2E23-9248-8357-E60A604B345B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122856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ore-KR" dirty="0"/>
              <a:t>SIFT</a:t>
            </a:r>
            <a:r>
              <a:rPr kumimoji="1" lang="ko-Kore-KR" altLang="en-US" dirty="0"/>
              <a:t>나 </a:t>
            </a:r>
            <a:r>
              <a:rPr kumimoji="1" lang="en-US" altLang="ko-Kore-KR" dirty="0" err="1"/>
              <a:t>DenseSIFT</a:t>
            </a:r>
            <a:r>
              <a:rPr kumimoji="1" lang="ko-Kore-KR" altLang="en-US" dirty="0"/>
              <a:t>로 특징점을 추출한 뒤</a:t>
            </a:r>
            <a:r>
              <a:rPr kumimoji="1" lang="en-US" altLang="ko-Kore-KR" dirty="0"/>
              <a:t>, </a:t>
            </a:r>
            <a:r>
              <a:rPr kumimoji="1" lang="ko-Kore-KR" altLang="en-US" dirty="0"/>
              <a:t>이들 중 대표가 되는 특징점</a:t>
            </a:r>
            <a:r>
              <a:rPr kumimoji="1" lang="en-US" altLang="ko-Kore-KR" dirty="0"/>
              <a:t>(Codebook</a:t>
            </a:r>
            <a:r>
              <a:rPr kumimoji="1" lang="en-US" altLang="ko-KR" dirty="0"/>
              <a:t>)</a:t>
            </a:r>
            <a:r>
              <a:rPr kumimoji="1" lang="ko-KR" altLang="en-US" dirty="0"/>
              <a:t>을 선정해야 합니다</a:t>
            </a:r>
            <a:r>
              <a:rPr kumimoji="1" lang="en-US" altLang="ko-KR" dirty="0"/>
              <a:t>. </a:t>
            </a:r>
            <a:r>
              <a:rPr kumimoji="1" lang="ko-KR" altLang="en-US" dirty="0"/>
              <a:t>대표 </a:t>
            </a:r>
            <a:r>
              <a:rPr kumimoji="1" lang="ko-KR" altLang="en-US" dirty="0" err="1"/>
              <a:t>특징점</a:t>
            </a:r>
            <a:r>
              <a:rPr kumimoji="1" lang="en-US" altLang="ko-KR" dirty="0"/>
              <a:t>, codebook</a:t>
            </a:r>
            <a:r>
              <a:rPr kumimoji="1" lang="ko-KR" altLang="en-US" dirty="0"/>
              <a:t>은 군집화 이론인 </a:t>
            </a:r>
            <a:r>
              <a:rPr kumimoji="1" lang="en-US" altLang="ko-KR" dirty="0"/>
              <a:t>K-means </a:t>
            </a:r>
            <a:r>
              <a:rPr kumimoji="1" lang="ko-KR" altLang="en-US" dirty="0"/>
              <a:t>알고리즘을 사용하여 거리 기준 </a:t>
            </a:r>
            <a:r>
              <a:rPr kumimoji="1" lang="en-US" altLang="ko-KR" dirty="0"/>
              <a:t>K</a:t>
            </a:r>
            <a:r>
              <a:rPr kumimoji="1" lang="ko-KR" altLang="en-US" dirty="0"/>
              <a:t>개의 군집으로 나누고</a:t>
            </a:r>
            <a:r>
              <a:rPr kumimoji="1" lang="en-US" altLang="ko-KR" dirty="0"/>
              <a:t>, </a:t>
            </a:r>
            <a:r>
              <a:rPr kumimoji="1" lang="ko-KR" altLang="en-US" dirty="0"/>
              <a:t>각 군집의 중심점을 대표 </a:t>
            </a:r>
            <a:r>
              <a:rPr kumimoji="1" lang="ko-KR" altLang="en-US" dirty="0" err="1"/>
              <a:t>특징점으로</a:t>
            </a:r>
            <a:r>
              <a:rPr kumimoji="1" lang="ko-KR" altLang="en-US" dirty="0"/>
              <a:t> 사용합니다</a:t>
            </a:r>
            <a:r>
              <a:rPr kumimoji="1" lang="en-US" altLang="ko-KR" dirty="0"/>
              <a:t>. </a:t>
            </a:r>
          </a:p>
          <a:p>
            <a:r>
              <a:rPr kumimoji="1" lang="ko-Kore-KR" altLang="en-US" dirty="0"/>
              <a:t>군집화 알고리즘인 </a:t>
            </a:r>
            <a:r>
              <a:rPr kumimoji="1" lang="en-US" altLang="ko-Kore-KR" dirty="0" err="1"/>
              <a:t>M</a:t>
            </a:r>
            <a:r>
              <a:rPr kumimoji="1" lang="en-US" altLang="ko-KR" dirty="0" err="1"/>
              <a:t>iniBatchKMeans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이용해 </a:t>
            </a:r>
            <a:r>
              <a:rPr kumimoji="1" lang="en-US" altLang="ko-KR" dirty="0" err="1"/>
              <a:t>n_clusters</a:t>
            </a:r>
            <a:r>
              <a:rPr kumimoji="1" lang="ko-KR" altLang="en-US" dirty="0"/>
              <a:t>개의 군집으로 나눈 후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cluster_centers</a:t>
            </a:r>
            <a:r>
              <a:rPr kumimoji="1" lang="en-US" altLang="ko-KR" dirty="0"/>
              <a:t> attribute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이용해 대표 </a:t>
            </a:r>
            <a:r>
              <a:rPr kumimoji="1" lang="ko-KR" altLang="en-US" dirty="0" err="1"/>
              <a:t>특징점</a:t>
            </a:r>
            <a:r>
              <a:rPr kumimoji="1" lang="ko-KR" altLang="en-US" dirty="0"/>
              <a:t> </a:t>
            </a:r>
            <a:r>
              <a:rPr kumimoji="1" lang="en-US" altLang="ko-KR" dirty="0"/>
              <a:t>codebook</a:t>
            </a:r>
            <a:r>
              <a:rPr kumimoji="1" lang="ko-KR" altLang="en-US" dirty="0"/>
              <a:t>을 생성합니다</a:t>
            </a:r>
            <a:r>
              <a:rPr kumimoji="1" lang="en-US" altLang="ko-KR" dirty="0"/>
              <a:t>.</a:t>
            </a:r>
            <a:endParaRPr kumimoji="1" lang="en-US" altLang="ko-Kore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164032-2E23-9248-8357-E60A604B345B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024626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다음으로 이미지 별 대표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특징점인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codebook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분포를 계산해야 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이것은 각 이미지 마다 추출된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특징점을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계산된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개의 대표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특징점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Codebook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과의 거리 비교를 통해 가장 가까운 대표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특징점으로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할당하는 과정입니다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때 할당 과정을 통해 히스토그램을 생성하여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 해당 이미지의 </a:t>
            </a:r>
            <a:r>
              <a:rPr lang="en" altLang="ko-Kore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사용하는 것이 </a:t>
            </a:r>
            <a:r>
              <a:rPr lang="en" altLang="ko-Kore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BoVW</a:t>
            </a:r>
            <a:r>
              <a:rPr lang="en" altLang="ko-Kore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알고리즘 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따라서 모듈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BoW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구현하기 위해서는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np.histogram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사용하여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codebook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분포를 계산해야 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앞서 설명했듯이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VLAD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동일한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코드북에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할당된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특징점의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벡터 차이를 모두 더해주는 방식입니다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따라서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특징점들이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코드북에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할당된 위치를 나타내는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alloc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과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코드북의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위치를 나타내는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같은 지점에서 할당된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특징점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즉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centers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번째 인덱스 벡터를 빼준 것을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np.sum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함수로 모두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더해주어야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BoVW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방식을 쓸 것인지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VLAD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방식을 쓸 것인지에 대한 것은 베이스라인 달성을 위해 제공된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파라미터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중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args_aggr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대응되는 것을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“bow”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나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vlad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지정하면 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ko-Kore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ko-Kore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164032-2E23-9248-8357-E60A604B345B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75140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앞에서 정의한 </a:t>
            </a:r>
            <a:r>
              <a:rPr kumimoji="1" lang="en-US" altLang="ko-Kore-KR" dirty="0" err="1"/>
              <a:t>BoVW</a:t>
            </a:r>
            <a:r>
              <a:rPr kumimoji="1" lang="ko-Kore-KR" altLang="en-US" dirty="0"/>
              <a:t>나 </a:t>
            </a:r>
            <a:r>
              <a:rPr kumimoji="1" lang="en-US" altLang="ko-Kore-KR" dirty="0"/>
              <a:t>VLAD</a:t>
            </a:r>
            <a:r>
              <a:rPr kumimoji="1" lang="ko-Kore-KR" altLang="en-US" dirty="0"/>
              <a:t>와 같은 이미지 </a:t>
            </a:r>
            <a:r>
              <a:rPr kumimoji="1" lang="en-US" altLang="ko-Kore-KR" dirty="0"/>
              <a:t>f</a:t>
            </a:r>
            <a:r>
              <a:rPr kumimoji="1" lang="en-US" altLang="ko-KR" dirty="0"/>
              <a:t>eature</a:t>
            </a:r>
            <a:r>
              <a:rPr kumimoji="1" lang="ko-KR" altLang="en-US" dirty="0"/>
              <a:t>로 비디오의 프레임을 기술한 뒤</a:t>
            </a:r>
            <a:r>
              <a:rPr kumimoji="1" lang="en-US" altLang="ko-KR" dirty="0"/>
              <a:t>, </a:t>
            </a:r>
            <a:r>
              <a:rPr kumimoji="1" lang="ko-KR" altLang="en-US" dirty="0"/>
              <a:t>이를 기반으로 해 비디오 </a:t>
            </a:r>
            <a:r>
              <a:rPr kumimoji="1" lang="en-US" altLang="ko-KR" dirty="0"/>
              <a:t>feature</a:t>
            </a:r>
            <a:r>
              <a:rPr kumimoji="1" lang="ko-KR" altLang="en-US" dirty="0"/>
              <a:t>로 기술하는 방식은 </a:t>
            </a:r>
            <a:r>
              <a:rPr kumimoji="1" lang="en-US" altLang="ko-KR" dirty="0"/>
              <a:t>averaging, voting, video feature</a:t>
            </a:r>
            <a:r>
              <a:rPr kumimoji="1" lang="ko-KR" altLang="en-US" dirty="0"/>
              <a:t> </a:t>
            </a:r>
            <a:r>
              <a:rPr kumimoji="1" lang="en-US" altLang="ko-KR" dirty="0"/>
              <a:t>3</a:t>
            </a:r>
            <a:r>
              <a:rPr kumimoji="1" lang="ko-KR" altLang="en-US" dirty="0"/>
              <a:t>가지가 있습니다</a:t>
            </a:r>
            <a:r>
              <a:rPr kumimoji="1"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kumimoji="1" lang="ko-Kore-KR" altLang="en-US" dirty="0"/>
              <a:t>비디오의 모든 프레임에서 얻은 </a:t>
            </a:r>
            <a:r>
              <a:rPr kumimoji="1" lang="en-US" altLang="ko-Kore-KR" dirty="0"/>
              <a:t>feature </a:t>
            </a:r>
            <a:r>
              <a:rPr kumimoji="1" lang="ko-Kore-KR" altLang="en-US" dirty="0"/>
              <a:t>평균내어 비디오 </a:t>
            </a:r>
            <a:r>
              <a:rPr kumimoji="1" lang="en-US" altLang="ko-KR" dirty="0"/>
              <a:t>feature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생성하고 분류하는 방법</a:t>
            </a:r>
            <a:endParaRPr kumimoji="1" lang="en-US" altLang="ko-KR" dirty="0"/>
          </a:p>
          <a:p>
            <a:pPr marL="228600" indent="-228600">
              <a:buAutoNum type="arabicPeriod"/>
            </a:pPr>
            <a:r>
              <a:rPr kumimoji="1" lang="ko-KR" altLang="en-US" dirty="0"/>
              <a:t>비디오의 모든 프레임에서 얻은 </a:t>
            </a:r>
            <a:r>
              <a:rPr kumimoji="1" lang="en-US" altLang="ko-KR" dirty="0"/>
              <a:t>feature</a:t>
            </a:r>
            <a:r>
              <a:rPr kumimoji="1" lang="ko-KR" altLang="en-US" dirty="0"/>
              <a:t>로 </a:t>
            </a:r>
            <a:r>
              <a:rPr kumimoji="1" lang="ko-KR" altLang="en-US" dirty="0" err="1"/>
              <a:t>분류기를</a:t>
            </a:r>
            <a:r>
              <a:rPr kumimoji="1" lang="ko-KR" altLang="en-US" dirty="0"/>
              <a:t> 사용해 예측하고</a:t>
            </a:r>
            <a:r>
              <a:rPr kumimoji="1" lang="en-US" altLang="ko-KR" dirty="0"/>
              <a:t>, </a:t>
            </a:r>
            <a:r>
              <a:rPr kumimoji="1" lang="ko-KR" altLang="en-US" dirty="0" err="1"/>
              <a:t>예측치</a:t>
            </a:r>
            <a:r>
              <a:rPr kumimoji="1" lang="ko-KR" altLang="en-US" dirty="0"/>
              <a:t> 중 가장 많은 빈도를 나타낸 행동을 해당 비디오에 대한 행동 예측으로 사용하는 방법</a:t>
            </a:r>
            <a:endParaRPr kumimoji="1" lang="en-US" altLang="ko-KR" dirty="0"/>
          </a:p>
          <a:p>
            <a:pPr marL="228600" indent="-228600">
              <a:buAutoNum type="arabicPeriod"/>
            </a:pPr>
            <a:r>
              <a:rPr kumimoji="1" lang="ko-KR" altLang="en-US" dirty="0"/>
              <a:t>프레임 </a:t>
            </a:r>
            <a:r>
              <a:rPr kumimoji="1" lang="en-US" altLang="ko-KR" dirty="0"/>
              <a:t>feature </a:t>
            </a:r>
            <a:r>
              <a:rPr kumimoji="1" lang="ko-KR" altLang="en-US" dirty="0"/>
              <a:t>중에서 대표되는 </a:t>
            </a:r>
            <a:r>
              <a:rPr kumimoji="1" lang="en-US" altLang="ko-KR" dirty="0"/>
              <a:t>feature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찾아 내어 </a:t>
            </a:r>
            <a:r>
              <a:rPr kumimoji="1" lang="en-US" altLang="ko-KR" dirty="0" err="1"/>
              <a:t>BoVW</a:t>
            </a:r>
            <a:r>
              <a:rPr kumimoji="1" lang="ko-KR" altLang="en-US" dirty="0"/>
              <a:t>나 </a:t>
            </a:r>
            <a:r>
              <a:rPr kumimoji="1" lang="en-US" altLang="ko-KR" dirty="0"/>
              <a:t>VLAD</a:t>
            </a:r>
            <a:r>
              <a:rPr kumimoji="1" lang="ko-KR" altLang="en-US" dirty="0"/>
              <a:t>에서처럼 비디오 </a:t>
            </a:r>
            <a:r>
              <a:rPr kumimoji="1" lang="en-US" altLang="ko-KR" dirty="0"/>
              <a:t>feature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기술하는 방법 입니다</a:t>
            </a:r>
            <a:r>
              <a:rPr kumimoji="1" lang="en-US" altLang="ko-KR" dirty="0"/>
              <a:t>.</a:t>
            </a:r>
          </a:p>
          <a:p>
            <a:pPr marL="228600" indent="-228600">
              <a:buAutoNum type="arabicPeriod"/>
            </a:pPr>
            <a:endParaRPr kumimoji="1" lang="en-US" altLang="ko-KR" dirty="0"/>
          </a:p>
          <a:p>
            <a:pPr marL="228600" indent="-228600">
              <a:buAutoNum type="arabicPeriod"/>
            </a:pPr>
            <a:endParaRPr kumimoji="1" lang="en-US" altLang="ko-KR" dirty="0"/>
          </a:p>
          <a:p>
            <a:pPr marL="228600" indent="-228600">
              <a:buAutoNum type="arabicPeriod"/>
            </a:pPr>
            <a:r>
              <a:rPr kumimoji="1" lang="ko-KR" altLang="en-US" dirty="0"/>
              <a:t>이렇게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164032-2E23-9248-8357-E60A604B345B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23560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첫번째 </a:t>
            </a:r>
            <a:r>
              <a:rPr kumimoji="1" lang="en-US" altLang="ko-Kore-KR" dirty="0"/>
              <a:t>averaging </a:t>
            </a:r>
            <a:r>
              <a:rPr kumimoji="1" lang="ko-Kore-KR" altLang="en-US" dirty="0"/>
              <a:t>방법입니다</a:t>
            </a:r>
            <a:r>
              <a:rPr kumimoji="1" lang="en-US" altLang="ko-Kore-KR" dirty="0"/>
              <a:t>. </a:t>
            </a:r>
          </a:p>
          <a:p>
            <a:r>
              <a:rPr kumimoji="1" lang="en-US" altLang="ko-Kore-KR" dirty="0"/>
              <a:t>Averaging </a:t>
            </a:r>
            <a:r>
              <a:rPr kumimoji="1" lang="ko-Kore-KR" altLang="en-US" dirty="0"/>
              <a:t>방식에서는 모델 학습을 하기 전에 </a:t>
            </a:r>
            <a:r>
              <a:rPr kumimoji="1" lang="en-US" altLang="ko-Kore-KR" dirty="0"/>
              <a:t>train data</a:t>
            </a:r>
            <a:r>
              <a:rPr kumimoji="1" lang="ko-Kore-KR" altLang="en-US" dirty="0"/>
              <a:t>와 </a:t>
            </a:r>
            <a:r>
              <a:rPr kumimoji="1" lang="en-US" altLang="ko-Kore-KR" dirty="0"/>
              <a:t>test data</a:t>
            </a:r>
            <a:r>
              <a:rPr kumimoji="1" lang="ko-Kore-KR" altLang="en-US" dirty="0"/>
              <a:t>를 평균 내야 합니다</a:t>
            </a:r>
            <a:r>
              <a:rPr kumimoji="1" lang="en-US" altLang="ko-Kore-KR" dirty="0"/>
              <a:t>. </a:t>
            </a:r>
            <a:r>
              <a:rPr kumimoji="1" lang="ko-Kore-KR" altLang="en-US" dirty="0"/>
              <a:t>각 프레임을 나타내는 이미지 </a:t>
            </a:r>
            <a:r>
              <a:rPr kumimoji="1" lang="en-US" altLang="ko-Kore-KR" dirty="0"/>
              <a:t>feature</a:t>
            </a:r>
            <a:r>
              <a:rPr kumimoji="1" lang="ko-Kore-KR" altLang="en-US" dirty="0"/>
              <a:t>는 </a:t>
            </a:r>
            <a:r>
              <a:rPr kumimoji="1" lang="en-US" altLang="ko-Kore-KR" dirty="0"/>
              <a:t>5</a:t>
            </a:r>
            <a:r>
              <a:rPr kumimoji="1" lang="ko-Kore-KR" altLang="en-US" dirty="0"/>
              <a:t>개씩입니다</a:t>
            </a:r>
            <a:r>
              <a:rPr kumimoji="1" lang="en-US" altLang="ko-Kore-KR" dirty="0"/>
              <a:t>. </a:t>
            </a:r>
            <a:r>
              <a:rPr kumimoji="1" lang="ko-Kore-KR" altLang="en-US" dirty="0"/>
              <a:t>따라서 반복문을 </a:t>
            </a:r>
            <a:r>
              <a:rPr kumimoji="1" lang="en-US" altLang="ko-Kore-KR" dirty="0"/>
              <a:t>5</a:t>
            </a:r>
            <a:r>
              <a:rPr kumimoji="1" lang="ko-Kore-KR" altLang="en-US" dirty="0"/>
              <a:t>개씩 돌리며</a:t>
            </a:r>
            <a:r>
              <a:rPr kumimoji="1" lang="en-US" altLang="ko-Kore-KR" dirty="0"/>
              <a:t>, </a:t>
            </a:r>
            <a:r>
              <a:rPr kumimoji="1" lang="en-US" altLang="ko-KR" dirty="0" err="1"/>
              <a:t>np.mean</a:t>
            </a:r>
            <a:r>
              <a:rPr kumimoji="1" lang="en-US" altLang="ko-KR" dirty="0"/>
              <a:t>()</a:t>
            </a:r>
            <a:r>
              <a:rPr kumimoji="1" lang="ko-KR" altLang="en-US" dirty="0"/>
              <a:t>함수를 사용하여</a:t>
            </a:r>
            <a:r>
              <a:rPr kumimoji="1" lang="ko-Kore-KR" altLang="en-US" dirty="0"/>
              <a:t> 평균값을 저장하였습니다</a:t>
            </a:r>
            <a:r>
              <a:rPr kumimoji="1" lang="en-US" altLang="ko-Kore-KR" dirty="0"/>
              <a:t>.</a:t>
            </a:r>
          </a:p>
          <a:p>
            <a:r>
              <a:rPr kumimoji="1" lang="ko-Kore-KR" altLang="en-US" dirty="0"/>
              <a:t>이렇게 구한 </a:t>
            </a:r>
            <a:r>
              <a:rPr kumimoji="1" lang="en-US" altLang="ko-Kore-KR" dirty="0"/>
              <a:t>train data</a:t>
            </a:r>
            <a:r>
              <a:rPr kumimoji="1" lang="ko-Kore-KR" altLang="en-US" dirty="0"/>
              <a:t>의 평균값을 분류기 모델인 </a:t>
            </a:r>
            <a:r>
              <a:rPr kumimoji="1" lang="en-US" altLang="ko-Kore-KR" dirty="0"/>
              <a:t>SVM</a:t>
            </a:r>
            <a:r>
              <a:rPr kumimoji="1" lang="ko-Kore-KR" altLang="en-US" dirty="0"/>
              <a:t>에 학습시키고</a:t>
            </a:r>
            <a:r>
              <a:rPr kumimoji="1" lang="en-US" altLang="ko-Kore-KR" dirty="0"/>
              <a:t>, test data</a:t>
            </a:r>
            <a:r>
              <a:rPr kumimoji="1" lang="ko-Kore-KR" altLang="en-US" dirty="0"/>
              <a:t>의 평균값으로 예측합니다</a:t>
            </a:r>
            <a:r>
              <a:rPr kumimoji="1" lang="en-US" altLang="ko-Kore-KR" dirty="0"/>
              <a:t>.</a:t>
            </a:r>
          </a:p>
          <a:p>
            <a:r>
              <a:rPr kumimoji="1" lang="ko-Kore-KR" altLang="en-US" dirty="0"/>
              <a:t>미리 </a:t>
            </a:r>
            <a:r>
              <a:rPr kumimoji="1" lang="en-US" altLang="ko-Kore-KR" dirty="0" err="1"/>
              <a:t>BoW</a:t>
            </a:r>
            <a:r>
              <a:rPr kumimoji="1" lang="ko-Kore-KR" altLang="en-US" dirty="0"/>
              <a:t>방식보다</a:t>
            </a:r>
            <a:r>
              <a:rPr kumimoji="1" lang="en-US" altLang="ko-Kore-KR" dirty="0"/>
              <a:t>, VLAD </a:t>
            </a:r>
            <a:r>
              <a:rPr kumimoji="1" lang="ko-Kore-KR" altLang="en-US" dirty="0"/>
              <a:t>방식이 성능이 뛰어남을 확인한 후</a:t>
            </a:r>
            <a:r>
              <a:rPr kumimoji="1" lang="en-US" altLang="ko-Kore-KR" dirty="0"/>
              <a:t>, VLAD </a:t>
            </a:r>
            <a:r>
              <a:rPr kumimoji="1" lang="ko-Kore-KR" altLang="en-US" dirty="0"/>
              <a:t>방식 중에서도 </a:t>
            </a:r>
            <a:r>
              <a:rPr kumimoji="1" lang="en-US" altLang="ko-Kore-KR" dirty="0"/>
              <a:t>averaging </a:t>
            </a:r>
            <a:r>
              <a:rPr kumimoji="1" lang="ko-Kore-KR" altLang="en-US" dirty="0"/>
              <a:t>방식이 가장 성능이 뛰어남을 알게 되었습니다</a:t>
            </a:r>
            <a:r>
              <a:rPr kumimoji="1" lang="en-US" altLang="ko-Kore-KR" dirty="0"/>
              <a:t>. </a:t>
            </a:r>
            <a:r>
              <a:rPr kumimoji="1" lang="ko-Kore-KR" altLang="en-US" dirty="0"/>
              <a:t>따라서 성능 향상을 위해 분류기 </a:t>
            </a:r>
            <a:r>
              <a:rPr kumimoji="1" lang="en-US" altLang="ko-Kore-KR" dirty="0"/>
              <a:t>S</a:t>
            </a:r>
            <a:r>
              <a:rPr kumimoji="1" lang="en-US" altLang="ko-KR" dirty="0"/>
              <a:t>VM</a:t>
            </a:r>
            <a:r>
              <a:rPr kumimoji="1" lang="ko-KR" altLang="en-US" dirty="0"/>
              <a:t>의</a:t>
            </a:r>
            <a:r>
              <a:rPr kumimoji="1" lang="ko-Kore-KR" altLang="en-US" dirty="0"/>
              <a:t> 파라미터 </a:t>
            </a:r>
            <a:r>
              <a:rPr kumimoji="1" lang="en-US" altLang="ko-Kore-KR" dirty="0"/>
              <a:t>C, </a:t>
            </a:r>
            <a:r>
              <a:rPr kumimoji="1" lang="en-US" altLang="ko-Kore-KR" dirty="0" err="1"/>
              <a:t>tol</a:t>
            </a:r>
            <a:r>
              <a:rPr kumimoji="1" lang="en-US" altLang="ko-Kore-KR" dirty="0"/>
              <a:t>, gamma </a:t>
            </a:r>
            <a:r>
              <a:rPr kumimoji="1" lang="ko-Kore-KR" altLang="en-US" dirty="0"/>
              <a:t>값을 우선 </a:t>
            </a:r>
            <a:r>
              <a:rPr kumimoji="1" lang="en-US" altLang="ko-Kore-KR" dirty="0"/>
              <a:t>grid search</a:t>
            </a:r>
            <a:r>
              <a:rPr kumimoji="1" lang="ko-Kore-KR" altLang="en-US" dirty="0"/>
              <a:t>를 통해 최상의 파라미터를 확인하고</a:t>
            </a:r>
            <a:r>
              <a:rPr kumimoji="1" lang="en-US" altLang="ko-Kore-KR" dirty="0"/>
              <a:t>, </a:t>
            </a:r>
            <a:r>
              <a:rPr kumimoji="1" lang="ko-Kore-KR" altLang="en-US" dirty="0"/>
              <a:t>실험적으로 바꿔보며 최상의 모델을 찾았습니다</a:t>
            </a:r>
            <a:r>
              <a:rPr kumimoji="1" lang="en-US" altLang="ko-Kore-KR" dirty="0"/>
              <a:t>. </a:t>
            </a:r>
            <a:r>
              <a:rPr kumimoji="1" lang="ko-Kore-KR" altLang="en-US" dirty="0"/>
              <a:t>특히 </a:t>
            </a:r>
            <a:r>
              <a:rPr kumimoji="1" lang="en-US" altLang="ko-Kore-KR" dirty="0"/>
              <a:t>gamma</a:t>
            </a:r>
            <a:r>
              <a:rPr kumimoji="1" lang="ko-Kore-KR" altLang="en-US" dirty="0"/>
              <a:t>값을 조정할 때에는 </a:t>
            </a:r>
            <a:r>
              <a:rPr kumimoji="1" lang="en-US" altLang="ko-Kore-KR" dirty="0"/>
              <a:t>gamma</a:t>
            </a:r>
            <a:r>
              <a:rPr kumimoji="1" lang="ko-Kore-KR" altLang="en-US" dirty="0"/>
              <a:t>의 </a:t>
            </a:r>
            <a:r>
              <a:rPr kumimoji="1" lang="en-US" altLang="ko-Kore-KR" dirty="0"/>
              <a:t>scale</a:t>
            </a:r>
            <a:r>
              <a:rPr kumimoji="1" lang="ko-Kore-KR" altLang="en-US" dirty="0"/>
              <a:t>이 </a:t>
            </a:r>
            <a:r>
              <a:rPr kumimoji="1" lang="en-US" altLang="ko-Kore-KR" dirty="0" err="1"/>
              <a:t>n_feature</a:t>
            </a:r>
            <a:r>
              <a:rPr kumimoji="1" lang="en-US" altLang="ko-Kore-KR" dirty="0"/>
              <a:t> * </a:t>
            </a:r>
            <a:r>
              <a:rPr kumimoji="1" lang="en-US" altLang="ko-Kore-KR" dirty="0" err="1"/>
              <a:t>X.var</a:t>
            </a:r>
            <a:r>
              <a:rPr kumimoji="1" lang="en-US" altLang="ko-Kore-KR" dirty="0"/>
              <a:t> </a:t>
            </a:r>
            <a:r>
              <a:rPr kumimoji="1" lang="ko-Kore-KR" altLang="en-US" dirty="0"/>
              <a:t>분의 </a:t>
            </a:r>
            <a:r>
              <a:rPr kumimoji="1" lang="en-US" altLang="ko-Kore-KR" dirty="0"/>
              <a:t>1</a:t>
            </a:r>
            <a:r>
              <a:rPr kumimoji="1" lang="ko-Kore-KR" altLang="en-US" dirty="0"/>
              <a:t>이라는 점을 이용해 계산하여 </a:t>
            </a:r>
            <a:r>
              <a:rPr kumimoji="1" lang="en-US" altLang="ko-KR" dirty="0"/>
              <a:t>4.762 </a:t>
            </a:r>
            <a:r>
              <a:rPr kumimoji="1" lang="ko-KR" altLang="en-US" dirty="0" err="1"/>
              <a:t>땡댕</a:t>
            </a:r>
            <a:r>
              <a:rPr kumimoji="1" lang="en-US" altLang="ko-KR" dirty="0"/>
              <a:t>’</a:t>
            </a:r>
            <a:r>
              <a:rPr kumimoji="1" lang="ko-KR" altLang="en-US" dirty="0" err="1"/>
              <a:t>댕의</a:t>
            </a:r>
            <a:r>
              <a:rPr kumimoji="1" lang="ko-KR" altLang="en-US" dirty="0"/>
              <a:t> 값을 얻은 후</a:t>
            </a:r>
            <a:r>
              <a:rPr kumimoji="1" lang="en-US" altLang="ko-KR" dirty="0"/>
              <a:t>, </a:t>
            </a:r>
            <a:r>
              <a:rPr kumimoji="1" lang="ko-KR" altLang="en-US" dirty="0"/>
              <a:t>그 근처의 값으로 </a:t>
            </a:r>
            <a:r>
              <a:rPr kumimoji="1" lang="en-US" altLang="ko-KR" dirty="0"/>
              <a:t>gamma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수정하였습니다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164032-2E23-9248-8357-E60A604B345B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900219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6C4AED-4CC6-6D4C-8BEE-3576BAD1A3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E1656BB-76CC-3F40-9313-6D7A591E13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6DE8BF-FBC7-8845-B50C-9584EB1BB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056DAC-830C-D844-A2E1-BA84D807C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332A61-3FFE-3F43-86B3-1C5F6AE60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24492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E090D9-51AC-2F46-9E83-89441FD57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0B1EE6-7F37-5145-BF98-7603D6B7F7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23E7E5-E4C4-CC44-9397-D0DF7A3B8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8D4EC8-ECC9-304F-B578-6B084095C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C8A7AC-9AB1-D64F-8CE8-90B9A8925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57561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DEC4647-4E4D-B542-A47B-4237B15529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D0E6066-FAFD-C245-89F0-328809777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B2887B-BC09-9E4E-9095-7DDD7A605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5612E5-8290-E248-A4EA-553FD5359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654176-58F4-7149-B2E8-555DB13C0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43136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96293-4498-4944-B2F0-8758AEEDC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7340CA-330F-3A49-9773-81F166EEB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79563B-3149-0E46-B99C-C872DB1C2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742A36-2F32-B24C-86E5-56F8E9056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31DA2B-BB50-B645-B439-C85273593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88949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B2674D-531D-7C4E-A48A-003A6D98D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DB703C-090A-A049-A8D3-C2EE5C4C67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873701-8FE3-AE40-9F7C-4DFAE2935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66ACFA-F4A8-0E47-82AE-3861F7C1C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C796C7-4F77-2041-9CE2-FE23F4EA0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98395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0D445A-F79F-E04B-9CC1-15635535B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A28D3F-A5D9-6C4E-A0A7-2E4D11ECD4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1E1CF3-43F4-D346-8A8C-E9A0B1F63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886FD3-3D10-954F-9222-31FF3AA56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59CFBE-AFFF-AD46-A4FA-1A9CE7DB8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27B78A-A54A-164C-B9AB-01CB60D5B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87713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569971-7646-B047-8CE0-3E6E5524F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DFB496-E0AB-6E45-A276-9DBD1F25C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4D6FC02-8D8B-1343-90CF-00CB827F8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AE3C42E-76CD-874D-9367-52E9D7EE9A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C889CD9-CB78-D84F-BC24-5049FC55E6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35F1D6F-FB70-104D-A606-51CE1D147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6389676-8A9E-9645-8FB3-C94C04840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4DE812C-4F2A-E445-8727-68BD335D1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78920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0942A3-9789-EB48-B07E-04C840D4E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55F6989-38D9-7349-B38B-96B0461D1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44398FF-F1AC-3D48-B258-7F4A6B9B7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F93200E-2E44-BE4D-BD83-7B515325B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24549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AC45B7B-F761-0C48-A9F2-F6DF96F32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782AA9C-495C-7148-A4A8-771C6BDB5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843BCAB-489B-204D-B0D6-8DB287A4E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2995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F63C9C-3ABF-8B4F-9E83-EA9926F22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1DADEE-C7D7-9D46-8D0F-7FD29278F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569C5C0-C42A-B34F-8A61-1A7F22388D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3657D04-784E-E64B-9BDE-12904DBAD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5ADFEAA-B296-724A-9FFF-CC2C3166B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357C6C-59EF-AF4E-ADA3-1CFAEBC21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77514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AFB884-A76B-584B-8676-15DA9C09C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667BA3D-ED27-B540-BF87-7D4F0F61D6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E3AF027-11E1-A040-A7D5-4F6461F76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D58D2E-A483-3F4D-B401-6DF862A7F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AABFB1-2248-1240-A101-D247D4A25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3A4CB7-E180-1F40-8A77-5A548B34C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76865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291D473-38ED-F248-9A65-97E9533E4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BD9B227-0559-9E45-9F9B-185C14583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A9CBB6-55B5-8C44-8610-4FFA78570C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01C4FD-6D04-0F4D-8B89-7B6A118D5885}" type="datetimeFigureOut">
              <a:rPr kumimoji="1" lang="ko-Kore-KR" altLang="en-US" smtClean="0"/>
              <a:t>2021. 6. 5.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BE7AF5-9ECC-5045-8C54-B0243E8032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680A54-B4DB-9841-B867-839DCB1D51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95154-663F-6648-92CE-5A808FCB285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59299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6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183837-C7B7-984C-8468-F6D558E691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91255"/>
            <a:ext cx="12192000" cy="2049517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>
            <a:noAutofit/>
          </a:bodyPr>
          <a:lstStyle/>
          <a:p>
            <a:pPr algn="l"/>
            <a:r>
              <a:rPr lang="ko-KR" altLang="en-US" sz="4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 프로젝트</a:t>
            </a:r>
            <a:r>
              <a:rPr lang="en-US" altLang="ko-KR" sz="4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_5</a:t>
            </a:r>
            <a:br>
              <a:rPr lang="en-US" altLang="ko-KR" sz="4500" b="1" dirty="0">
                <a:solidFill>
                  <a:schemeClr val="bg1"/>
                </a:solidFill>
              </a:rPr>
            </a:br>
            <a:r>
              <a:rPr lang="ko-KR" altLang="en-US" sz="40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 </a:t>
            </a:r>
            <a:r>
              <a:rPr lang="en" altLang="ko-Kore-KR" sz="38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3D </a:t>
            </a:r>
            <a:r>
              <a:rPr lang="ko-KR" altLang="en-US" sz="38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데이터 다루기 </a:t>
            </a:r>
            <a:r>
              <a:rPr lang="en-US" altLang="ko-KR" sz="38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- </a:t>
            </a:r>
            <a:r>
              <a:rPr lang="ko-KR" altLang="en-US" sz="38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비디오를 이용한 사람의 행동 분류기</a:t>
            </a:r>
            <a:endParaRPr kumimoji="1" lang="ko-Kore-KR" altLang="en-US" sz="38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016D54B-B2D3-FB4E-9AD3-4C64FAC481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05595" y="4568984"/>
            <a:ext cx="4855779" cy="1075065"/>
          </a:xfrm>
        </p:spPr>
        <p:txBody>
          <a:bodyPr/>
          <a:lstStyle/>
          <a:p>
            <a:pPr algn="r"/>
            <a:r>
              <a:rPr kumimoji="1" lang="ko-Kore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지능기전공학부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스마트기기공학과 </a:t>
            </a:r>
            <a:endParaRPr kumimoji="1"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r"/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19011773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ko-KR" altLang="en-US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문이선</a:t>
            </a:r>
            <a:endParaRPr kumimoji="1" lang="ko-Kore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3321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23"/>
    </mc:Choice>
    <mc:Fallback>
      <p:transition spd="slow" advTm="912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E89046B6-2717-8445-92CE-43BCA57CE80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11409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[module_6]</a:t>
            </a:r>
            <a:r>
              <a:rPr kumimoji="1" lang="ko-KR" altLang="en-US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3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Video Feature Extraction </a:t>
            </a:r>
            <a:r>
              <a:rPr kumimoji="1" lang="en-US" altLang="ko-KR" sz="3000" i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– (2) voting</a:t>
            </a:r>
            <a:endParaRPr kumimoji="1" lang="ko-Kore-KR" altLang="en-US" sz="30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630408B6-1F65-3849-A3F4-546AF4130E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709" y="1458097"/>
            <a:ext cx="8859086" cy="5167800"/>
          </a:xfrm>
          <a:prstGeom prst="rect">
            <a:avLst/>
          </a:prstGeom>
        </p:spPr>
      </p:pic>
      <p:sp>
        <p:nvSpPr>
          <p:cNvPr id="5" name="내용 개체 틀 6">
            <a:extLst>
              <a:ext uri="{FF2B5EF4-FFF2-40B4-BE49-F238E27FC236}">
                <a16:creationId xmlns:a16="http://schemas.microsoft.com/office/drawing/2014/main" id="{152E358E-058E-924E-B6AF-FAA4314F9844}"/>
              </a:ext>
            </a:extLst>
          </p:cNvPr>
          <p:cNvSpPr txBox="1">
            <a:spLocks/>
          </p:cNvSpPr>
          <p:nvPr/>
        </p:nvSpPr>
        <p:spPr>
          <a:xfrm>
            <a:off x="6277232" y="3191132"/>
            <a:ext cx="5717059" cy="220877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ore-KR" altLang="en-US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각 프레임을 나타내는 이미지 </a:t>
            </a:r>
            <a:r>
              <a:rPr lang="en-US" altLang="ko-Kore-KR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feature</a:t>
            </a:r>
            <a:r>
              <a:rPr lang="ko-Kore-KR" altLang="en-US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ore-KR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= </a:t>
            </a:r>
            <a:r>
              <a:rPr lang="en-US" altLang="ko-KR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5</a:t>
            </a:r>
            <a:r>
              <a:rPr lang="ko-KR" altLang="en-US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개씩 </a:t>
            </a:r>
            <a:r>
              <a:rPr lang="en-US" altLang="ko-KR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!!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altLang="ko-KR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5</a:t>
            </a:r>
            <a:r>
              <a:rPr lang="ko-KR" altLang="en-US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개씩 점프하는 </a:t>
            </a:r>
            <a:r>
              <a:rPr lang="ko-KR" altLang="en-US" sz="15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반복문과</a:t>
            </a:r>
            <a:r>
              <a:rPr lang="ko-KR" altLang="en-US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mode()</a:t>
            </a:r>
            <a:r>
              <a:rPr lang="ko-KR" altLang="en-US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함수를 이용하여 </a:t>
            </a:r>
            <a:r>
              <a:rPr lang="ko-KR" altLang="en-US" sz="15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최빈값을</a:t>
            </a:r>
            <a:r>
              <a:rPr lang="ko-KR" altLang="en-US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ko-KR" altLang="en-US" sz="15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예측값으로</a:t>
            </a:r>
            <a:endParaRPr lang="en-US" altLang="ko-KR" sz="15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5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scipy.stats</a:t>
            </a:r>
            <a:r>
              <a:rPr lang="ko-KR" altLang="en-US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의 </a:t>
            </a:r>
            <a:r>
              <a:rPr lang="en-US" altLang="ko-KR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mode()</a:t>
            </a:r>
            <a:r>
              <a:rPr lang="ko-KR" altLang="en-US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는 </a:t>
            </a:r>
            <a:r>
              <a:rPr lang="en-US" altLang="ko-KR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mode(mode </a:t>
            </a:r>
            <a:r>
              <a:rPr lang="ko-KR" altLang="en-US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값의 배열</a:t>
            </a:r>
            <a:r>
              <a:rPr lang="en-US" altLang="ko-KR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),</a:t>
            </a:r>
            <a:r>
              <a:rPr lang="ko-KR" altLang="en-US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count(</a:t>
            </a:r>
            <a:r>
              <a:rPr lang="ko-KR" altLang="en-US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각각 </a:t>
            </a:r>
            <a:r>
              <a:rPr lang="en-US" altLang="ko-KR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mode</a:t>
            </a:r>
            <a:r>
              <a:rPr lang="ko-KR" altLang="en-US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에 대한 </a:t>
            </a:r>
            <a:r>
              <a:rPr lang="en-US" altLang="ko-KR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count </a:t>
            </a:r>
            <a:r>
              <a:rPr lang="ko-KR" altLang="en-US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배열</a:t>
            </a:r>
            <a:r>
              <a:rPr lang="en-US" altLang="ko-KR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  <a:r>
              <a:rPr lang="ko-KR" altLang="en-US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로 두 개의 값을 반환</a:t>
            </a:r>
            <a:r>
              <a:rPr lang="en-US" altLang="ko-KR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=&gt; mode()</a:t>
            </a:r>
            <a:r>
              <a:rPr lang="ko-KR" altLang="en-US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함수에 대한 </a:t>
            </a:r>
            <a:r>
              <a:rPr lang="en-US" altLang="ko-KR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.mode[0]</a:t>
            </a:r>
            <a:r>
              <a:rPr lang="ko-KR" altLang="en-US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번째 인덱스를 </a:t>
            </a:r>
            <a:r>
              <a:rPr lang="ko-KR" altLang="en-US" sz="15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담아주어야</a:t>
            </a:r>
            <a:r>
              <a:rPr lang="ko-KR" altLang="en-US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함</a:t>
            </a:r>
            <a:r>
              <a:rPr lang="en-US" altLang="ko-KR" sz="1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!!</a:t>
            </a:r>
          </a:p>
          <a:p>
            <a:pPr marL="0" indent="0">
              <a:lnSpc>
                <a:spcPct val="150000"/>
              </a:lnSpc>
              <a:buNone/>
            </a:pPr>
            <a:endParaRPr lang="ko-Kore-KR" altLang="en-US" sz="1500" dirty="0">
              <a:solidFill>
                <a:schemeClr val="bg2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1428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432"/>
    </mc:Choice>
    <mc:Fallback>
      <p:transition spd="slow" advTm="47432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E89046B6-2717-8445-92CE-43BCA57CE80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11409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[module_7]</a:t>
            </a:r>
            <a:r>
              <a:rPr kumimoji="1" lang="ko-KR" altLang="en-US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3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Video Feature Extraction </a:t>
            </a:r>
            <a:r>
              <a:rPr kumimoji="1" lang="en-US" altLang="ko-KR" sz="3000" i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– (3) video feature</a:t>
            </a:r>
            <a:endParaRPr kumimoji="1" lang="ko-Kore-KR" altLang="en-US" sz="30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CB232026-CCC2-0D45-B9F9-A43A108DD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173" y="1313456"/>
            <a:ext cx="7826730" cy="4300151"/>
          </a:xfrm>
          <a:prstGeom prst="rect">
            <a:avLst/>
          </a:prstGeom>
        </p:spPr>
      </p:pic>
      <p:sp>
        <p:nvSpPr>
          <p:cNvPr id="6" name="내용 개체 틀 6">
            <a:extLst>
              <a:ext uri="{FF2B5EF4-FFF2-40B4-BE49-F238E27FC236}">
                <a16:creationId xmlns:a16="http://schemas.microsoft.com/office/drawing/2014/main" id="{1C6CE3C0-0E91-9245-883F-75BC89F79C26}"/>
              </a:ext>
            </a:extLst>
          </p:cNvPr>
          <p:cNvSpPr txBox="1">
            <a:spLocks/>
          </p:cNvSpPr>
          <p:nvPr/>
        </p:nvSpPr>
        <p:spPr>
          <a:xfrm>
            <a:off x="6096000" y="5629603"/>
            <a:ext cx="6026884" cy="11048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ko-Kore-KR" sz="15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train_video_desc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 </a:t>
            </a:r>
            <a:r>
              <a:rPr lang="en-US" altLang="ko-Kore-KR" sz="15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test_video_desc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: 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각 비디오에 대한 비디오 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feature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ore-KR" sz="15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train_video_label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: train data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의 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label</a:t>
            </a:r>
            <a:endParaRPr lang="ko-Kore-KR" altLang="en-US" sz="1500" dirty="0">
              <a:solidFill>
                <a:schemeClr val="tx1">
                  <a:lumMod val="50000"/>
                  <a:lumOff val="5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343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135"/>
    </mc:Choice>
    <mc:Fallback>
      <p:transition spd="slow" advTm="41135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 descr="텍스트이(가) 표시된 사진&#10;&#10;자동 생성된 설명">
            <a:extLst>
              <a:ext uri="{FF2B5EF4-FFF2-40B4-BE49-F238E27FC236}">
                <a16:creationId xmlns:a16="http://schemas.microsoft.com/office/drawing/2014/main" id="{AD1CAE31-1F3F-DF42-BBFA-043DF00E4D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135" y="3354680"/>
            <a:ext cx="2743200" cy="1905000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F82DED-8ACC-A14F-9BF6-A69D6BF4BA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9062" y="2433407"/>
            <a:ext cx="3166515" cy="512213"/>
          </a:xfrm>
        </p:spPr>
        <p:txBody>
          <a:bodyPr>
            <a:normAutofit/>
          </a:bodyPr>
          <a:lstStyle/>
          <a:p>
            <a:r>
              <a:rPr lang="en-US" altLang="ko-Kore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Performance </a:t>
            </a:r>
            <a:r>
              <a:rPr lang="en-US" altLang="ko-KR" sz="1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– </a:t>
            </a:r>
            <a:r>
              <a:rPr lang="en-US" altLang="ko-KR" sz="18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BoW</a:t>
            </a:r>
            <a:endParaRPr lang="ko-Kore-KR" altLang="en-US" sz="1800" i="1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1" name="액자 20">
            <a:extLst>
              <a:ext uri="{FF2B5EF4-FFF2-40B4-BE49-F238E27FC236}">
                <a16:creationId xmlns:a16="http://schemas.microsoft.com/office/drawing/2014/main" id="{4057B293-354E-B642-92EE-4C9E5265FCDC}"/>
              </a:ext>
            </a:extLst>
          </p:cNvPr>
          <p:cNvSpPr/>
          <p:nvPr/>
        </p:nvSpPr>
        <p:spPr>
          <a:xfrm>
            <a:off x="549385" y="4482360"/>
            <a:ext cx="2535810" cy="358219"/>
          </a:xfrm>
          <a:prstGeom prst="fram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9F1FBDD8-65C5-C542-90D5-D1ABC4D39B07}"/>
              </a:ext>
            </a:extLst>
          </p:cNvPr>
          <p:cNvCxnSpPr>
            <a:cxnSpLocks/>
          </p:cNvCxnSpPr>
          <p:nvPr/>
        </p:nvCxnSpPr>
        <p:spPr>
          <a:xfrm>
            <a:off x="3175444" y="4471898"/>
            <a:ext cx="1083312" cy="97958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11173D52-E2AB-F945-9D98-A3A5BE4FA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2657" y="2899750"/>
            <a:ext cx="7288224" cy="297306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54BCAFCF-9214-624B-9756-93E500BF69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6000" y="195777"/>
            <a:ext cx="1800000" cy="1800000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F647AA75-B6E2-3D47-96BD-7D819572117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6728"/>
          <a:stretch/>
        </p:blipFill>
        <p:spPr>
          <a:xfrm>
            <a:off x="4335560" y="3197056"/>
            <a:ext cx="6820742" cy="2928828"/>
          </a:xfrm>
          <a:prstGeom prst="rect">
            <a:avLst/>
          </a:prstGeom>
        </p:spPr>
      </p:pic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94751C09-DA04-6F4E-94A9-CB2FB7504411}"/>
              </a:ext>
            </a:extLst>
          </p:cNvPr>
          <p:cNvCxnSpPr>
            <a:cxnSpLocks/>
            <a:endCxn id="46" idx="1"/>
          </p:cNvCxnSpPr>
          <p:nvPr/>
        </p:nvCxnSpPr>
        <p:spPr>
          <a:xfrm>
            <a:off x="3098640" y="4661470"/>
            <a:ext cx="1236920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5CCCEB03-3EDC-1442-9338-BC71C69DDEA1}"/>
              </a:ext>
            </a:extLst>
          </p:cNvPr>
          <p:cNvCxnSpPr>
            <a:cxnSpLocks/>
          </p:cNvCxnSpPr>
          <p:nvPr/>
        </p:nvCxnSpPr>
        <p:spPr>
          <a:xfrm flipV="1">
            <a:off x="3120148" y="3681883"/>
            <a:ext cx="1215412" cy="127757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335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51"/>
    </mc:Choice>
    <mc:Fallback>
      <p:transition spd="slow" advTm="1325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 descr="텍스트이(가) 표시된 사진&#10;&#10;자동 생성된 설명">
            <a:extLst>
              <a:ext uri="{FF2B5EF4-FFF2-40B4-BE49-F238E27FC236}">
                <a16:creationId xmlns:a16="http://schemas.microsoft.com/office/drawing/2014/main" id="{AD1CAE31-1F3F-DF42-BBFA-043DF00E4D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135" y="3354680"/>
            <a:ext cx="2743200" cy="1905000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F82DED-8ACC-A14F-9BF6-A69D6BF4BA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9062" y="2433407"/>
            <a:ext cx="3166515" cy="512213"/>
          </a:xfrm>
        </p:spPr>
        <p:txBody>
          <a:bodyPr>
            <a:normAutofit/>
          </a:bodyPr>
          <a:lstStyle/>
          <a:p>
            <a:r>
              <a:rPr lang="en-US" altLang="ko-Kore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Performance </a:t>
            </a:r>
            <a:r>
              <a:rPr lang="en-US" altLang="ko-KR" sz="1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– VLAD</a:t>
            </a:r>
            <a:endParaRPr lang="ko-Kore-KR" altLang="en-US" sz="1800" i="1" dirty="0">
              <a:solidFill>
                <a:schemeClr val="tx1">
                  <a:lumMod val="65000"/>
                  <a:lumOff val="3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1" name="액자 20">
            <a:extLst>
              <a:ext uri="{FF2B5EF4-FFF2-40B4-BE49-F238E27FC236}">
                <a16:creationId xmlns:a16="http://schemas.microsoft.com/office/drawing/2014/main" id="{4057B293-354E-B642-92EE-4C9E5265FCDC}"/>
              </a:ext>
            </a:extLst>
          </p:cNvPr>
          <p:cNvSpPr/>
          <p:nvPr/>
        </p:nvSpPr>
        <p:spPr>
          <a:xfrm>
            <a:off x="562830" y="4220884"/>
            <a:ext cx="2535810" cy="358219"/>
          </a:xfrm>
          <a:prstGeom prst="fram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34A43B0A-B65D-A745-AFA7-BA85B9213384}"/>
              </a:ext>
            </a:extLst>
          </p:cNvPr>
          <p:cNvCxnSpPr>
            <a:cxnSpLocks/>
          </p:cNvCxnSpPr>
          <p:nvPr/>
        </p:nvCxnSpPr>
        <p:spPr>
          <a:xfrm flipV="1">
            <a:off x="3089525" y="3745367"/>
            <a:ext cx="1210221" cy="685646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9F1FBDD8-65C5-C542-90D5-D1ABC4D39B07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2977978" y="4735852"/>
            <a:ext cx="1321768" cy="11439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id="{E1947593-3577-E44E-A7C5-47C43A8160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9746" y="2987244"/>
            <a:ext cx="7288224" cy="30759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73AC9BE-E478-2245-BAD8-DF24597100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5846" y="3492896"/>
            <a:ext cx="7200000" cy="740921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54BCAFCF-9214-624B-9756-93E500BF69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6000" y="195777"/>
            <a:ext cx="1800000" cy="1800000"/>
          </a:xfrm>
          <a:prstGeom prst="rect">
            <a:avLst/>
          </a:prstGeom>
        </p:spPr>
      </p:pic>
      <p:sp>
        <p:nvSpPr>
          <p:cNvPr id="26" name="액자 25">
            <a:extLst>
              <a:ext uri="{FF2B5EF4-FFF2-40B4-BE49-F238E27FC236}">
                <a16:creationId xmlns:a16="http://schemas.microsoft.com/office/drawing/2014/main" id="{13E7C6B2-F114-8B44-9A28-1C244E04F466}"/>
              </a:ext>
            </a:extLst>
          </p:cNvPr>
          <p:cNvSpPr/>
          <p:nvPr/>
        </p:nvSpPr>
        <p:spPr>
          <a:xfrm>
            <a:off x="10782985" y="3487255"/>
            <a:ext cx="849868" cy="435918"/>
          </a:xfrm>
          <a:prstGeom prst="fram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5" name="내용 개체 틀 6">
            <a:extLst>
              <a:ext uri="{FF2B5EF4-FFF2-40B4-BE49-F238E27FC236}">
                <a16:creationId xmlns:a16="http://schemas.microsoft.com/office/drawing/2014/main" id="{62DA756E-6F59-CF49-9CD8-812FB8D9A444}"/>
              </a:ext>
            </a:extLst>
          </p:cNvPr>
          <p:cNvSpPr txBox="1">
            <a:spLocks/>
          </p:cNvSpPr>
          <p:nvPr/>
        </p:nvSpPr>
        <p:spPr>
          <a:xfrm>
            <a:off x="10617790" y="3196677"/>
            <a:ext cx="1208059" cy="401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5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Final</a:t>
            </a:r>
            <a:r>
              <a:rPr lang="ko-KR" altLang="en-US" sz="15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5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score</a:t>
            </a:r>
            <a:endParaRPr lang="ko-Kore-KR" altLang="en-US" sz="1500" dirty="0">
              <a:solidFill>
                <a:srgbClr val="FF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08CE520-B219-8646-855B-D527231B78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99746" y="5466680"/>
            <a:ext cx="7200000" cy="82679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D7C0216-1BE4-8748-A9F3-52D8F612B3C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99746" y="4409432"/>
            <a:ext cx="7200000" cy="881633"/>
          </a:xfrm>
          <a:prstGeom prst="rect">
            <a:avLst/>
          </a:prstGeom>
        </p:spPr>
      </p:pic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8C5544AC-C2AD-EF47-80DC-B57B29C13719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2815367" y="5040301"/>
            <a:ext cx="1484379" cy="839776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9763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367"/>
    </mc:Choice>
    <mc:Fallback>
      <p:transition spd="slow" advTm="46367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4">
            <a:extLst>
              <a:ext uri="{FF2B5EF4-FFF2-40B4-BE49-F238E27FC236}">
                <a16:creationId xmlns:a16="http://schemas.microsoft.com/office/drawing/2014/main" id="{9C79B8F7-95B7-5145-8342-8CE807F0DD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054"/>
          <a:stretch/>
        </p:blipFill>
        <p:spPr>
          <a:xfrm>
            <a:off x="289271" y="2002116"/>
            <a:ext cx="6264166" cy="82790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3F687C2-CBDF-3A46-AB6F-8DD74398C43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31" t="20101" r="61002" b="39672"/>
          <a:stretch/>
        </p:blipFill>
        <p:spPr>
          <a:xfrm>
            <a:off x="1272746" y="3169508"/>
            <a:ext cx="2893593" cy="29718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BA0B801-2DDE-B141-B3DA-C57E17A04C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6000" y="195777"/>
            <a:ext cx="1800000" cy="1800000"/>
          </a:xfrm>
          <a:prstGeom prst="rect">
            <a:avLst/>
          </a:prstGeom>
        </p:spPr>
      </p:pic>
      <p:pic>
        <p:nvPicPr>
          <p:cNvPr id="10" name="내용 개체 틀 5">
            <a:extLst>
              <a:ext uri="{FF2B5EF4-FFF2-40B4-BE49-F238E27FC236}">
                <a16:creationId xmlns:a16="http://schemas.microsoft.com/office/drawing/2014/main" id="{775766B2-2B8F-0B40-A55C-5A3A5B9D0F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6"/>
          <a:srcRect l="4784" t="17363" r="1852" b="7383"/>
          <a:stretch/>
        </p:blipFill>
        <p:spPr>
          <a:xfrm>
            <a:off x="5791125" y="2584654"/>
            <a:ext cx="5713016" cy="3556654"/>
          </a:xfrm>
        </p:spPr>
      </p:pic>
    </p:spTree>
    <p:extLst>
      <p:ext uri="{BB962C8B-B14F-4D97-AF65-F5344CB8AC3E}">
        <p14:creationId xmlns:p14="http://schemas.microsoft.com/office/powerpoint/2010/main" val="1517015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720"/>
    </mc:Choice>
    <mc:Fallback>
      <p:transition spd="slow" advTm="2172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제목 1">
            <a:extLst>
              <a:ext uri="{FF2B5EF4-FFF2-40B4-BE49-F238E27FC236}">
                <a16:creationId xmlns:a16="http://schemas.microsoft.com/office/drawing/2014/main" id="{B7613E08-9C37-0F4F-8111-1F4EA7DBB80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35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F8974EE-6109-9145-B47F-C276ADC983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177" r="45719" b="19531"/>
          <a:stretch/>
        </p:blipFill>
        <p:spPr>
          <a:xfrm>
            <a:off x="7648835" y="1890584"/>
            <a:ext cx="2792625" cy="3521676"/>
          </a:xfrm>
          <a:prstGeom prst="rect">
            <a:avLst/>
          </a:prstGeom>
        </p:spPr>
      </p:pic>
      <p:sp>
        <p:nvSpPr>
          <p:cNvPr id="13" name="내용 개체 틀 6">
            <a:extLst>
              <a:ext uri="{FF2B5EF4-FFF2-40B4-BE49-F238E27FC236}">
                <a16:creationId xmlns:a16="http://schemas.microsoft.com/office/drawing/2014/main" id="{408D1458-2ADD-7F4A-80C5-E209E5B34D7F}"/>
              </a:ext>
            </a:extLst>
          </p:cNvPr>
          <p:cNvSpPr txBox="1">
            <a:spLocks/>
          </p:cNvSpPr>
          <p:nvPr/>
        </p:nvSpPr>
        <p:spPr>
          <a:xfrm>
            <a:off x="6096000" y="290233"/>
            <a:ext cx="5887273" cy="16003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900" dirty="0">
                <a:latin typeface="NanumGothic" panose="020D0604000000000000" pitchFamily="34" charset="-127"/>
                <a:ea typeface="NanumGothic" panose="020D0604000000000000" pitchFamily="34" charset="-127"/>
              </a:rPr>
              <a:t>VLAD (Vector of Locally Aggregated Descriptors)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: 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각 이미지 내의 특징점들을 대표 특징점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(codebook)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에 거리 순으로 할당해 둘 간의 벡터 차이를 계산한 후 동일한 대표 특징점에 할당된 특징점의 </a:t>
            </a:r>
            <a:r>
              <a:rPr lang="ko-Kore-KR" altLang="en-US" sz="15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벡터 차이 값을 모두 더해주는 방식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으로 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feature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를 기술하는 방식</a:t>
            </a:r>
          </a:p>
        </p:txBody>
      </p:sp>
      <p:sp>
        <p:nvSpPr>
          <p:cNvPr id="14" name="내용 개체 틀 6">
            <a:extLst>
              <a:ext uri="{FF2B5EF4-FFF2-40B4-BE49-F238E27FC236}">
                <a16:creationId xmlns:a16="http://schemas.microsoft.com/office/drawing/2014/main" id="{33EDC507-224F-DD42-A614-1D302802A1D1}"/>
              </a:ext>
            </a:extLst>
          </p:cNvPr>
          <p:cNvSpPr txBox="1">
            <a:spLocks/>
          </p:cNvSpPr>
          <p:nvPr/>
        </p:nvSpPr>
        <p:spPr>
          <a:xfrm>
            <a:off x="208727" y="324556"/>
            <a:ext cx="5887273" cy="4368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900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BoVW</a:t>
            </a:r>
            <a:r>
              <a:rPr lang="en-US" altLang="ko-KR" sz="1900" dirty="0">
                <a:latin typeface="NanumGothic" panose="020D0604000000000000" pitchFamily="34" charset="-127"/>
                <a:ea typeface="NanumGothic" panose="020D0604000000000000" pitchFamily="34" charset="-127"/>
              </a:rPr>
              <a:t> (Bag of Visual Word)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: 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이미지에서 특징점을 찾아 대표 특징점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(codebook)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을 선정하고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 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이들의 분포로 이미지 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feature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를 기술하는 방식</a:t>
            </a:r>
            <a:r>
              <a:rPr lang="en-US" altLang="ko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 </a:t>
            </a:r>
            <a:r>
              <a:rPr lang="ko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즉</a:t>
            </a:r>
            <a:r>
              <a:rPr lang="en-US" altLang="ko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 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대표 특징점에 대한 분포를 각 이미지마다 계산해 </a:t>
            </a:r>
            <a:r>
              <a:rPr lang="ko-Kore-KR" altLang="en-US" sz="15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히스토그램 형식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의 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feature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를 사용</a:t>
            </a:r>
          </a:p>
        </p:txBody>
      </p:sp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14A3FB24-897B-EB4B-9A09-08E67C15FC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217" y="1890584"/>
            <a:ext cx="5604293" cy="3521677"/>
          </a:xfrm>
          <a:prstGeom prst="rect">
            <a:avLst/>
          </a:prstGeom>
        </p:spPr>
      </p:pic>
      <p:sp>
        <p:nvSpPr>
          <p:cNvPr id="20" name="내용 개체 틀 6">
            <a:extLst>
              <a:ext uri="{FF2B5EF4-FFF2-40B4-BE49-F238E27FC236}">
                <a16:creationId xmlns:a16="http://schemas.microsoft.com/office/drawing/2014/main" id="{CA5F26F9-27FE-AB4D-9F0A-4498509933BE}"/>
              </a:ext>
            </a:extLst>
          </p:cNvPr>
          <p:cNvSpPr txBox="1">
            <a:spLocks/>
          </p:cNvSpPr>
          <p:nvPr/>
        </p:nvSpPr>
        <p:spPr>
          <a:xfrm>
            <a:off x="8229600" y="6178379"/>
            <a:ext cx="3962400" cy="57474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ko-Kore-KR" altLang="en-US" sz="1500" dirty="0">
                <a:solidFill>
                  <a:schemeClr val="accent3">
                    <a:lumMod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두 방식 모두 특징점</a:t>
            </a:r>
            <a:r>
              <a:rPr lang="en-US" altLang="ko-Kore-KR" sz="1500" dirty="0">
                <a:solidFill>
                  <a:schemeClr val="accent3">
                    <a:lumMod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(visual word) </a:t>
            </a:r>
            <a:r>
              <a:rPr lang="ko-Kore-KR" altLang="en-US" sz="1500" dirty="0">
                <a:solidFill>
                  <a:schemeClr val="accent3">
                    <a:lumMod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추출</a:t>
            </a:r>
            <a:r>
              <a:rPr lang="en-US" altLang="ko-Kore-KR" sz="1500" dirty="0">
                <a:solidFill>
                  <a:schemeClr val="accent3">
                    <a:lumMod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 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ko-Kore-KR" altLang="en-US" sz="1500" dirty="0">
                <a:solidFill>
                  <a:schemeClr val="accent3">
                    <a:lumMod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대표 특징점</a:t>
            </a:r>
            <a:r>
              <a:rPr lang="en-US" altLang="ko-Kore-KR" sz="1500" dirty="0">
                <a:solidFill>
                  <a:schemeClr val="accent3">
                    <a:lumMod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(codebook) </a:t>
            </a:r>
            <a:r>
              <a:rPr lang="ko-Kore-KR" altLang="en-US" sz="1500" dirty="0">
                <a:solidFill>
                  <a:schemeClr val="accent3">
                    <a:lumMod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선정까지의 방식은 동일</a:t>
            </a:r>
          </a:p>
        </p:txBody>
      </p:sp>
    </p:spTree>
    <p:extLst>
      <p:ext uri="{BB962C8B-B14F-4D97-AF65-F5344CB8AC3E}">
        <p14:creationId xmlns:p14="http://schemas.microsoft.com/office/powerpoint/2010/main" val="517288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365"/>
    </mc:Choice>
    <mc:Fallback>
      <p:transition spd="slow" advTm="46365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1E5D785-D411-414F-95AD-8E250F0C443A}"/>
              </a:ext>
            </a:extLst>
          </p:cNvPr>
          <p:cNvSpPr txBox="1">
            <a:spLocks/>
          </p:cNvSpPr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35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" name="내용 개체 틀 6">
            <a:extLst>
              <a:ext uri="{FF2B5EF4-FFF2-40B4-BE49-F238E27FC236}">
                <a16:creationId xmlns:a16="http://schemas.microsoft.com/office/drawing/2014/main" id="{C2F5C11D-EC78-0C47-8597-E414A5A3DBD6}"/>
              </a:ext>
            </a:extLst>
          </p:cNvPr>
          <p:cNvSpPr txBox="1">
            <a:spLocks/>
          </p:cNvSpPr>
          <p:nvPr/>
        </p:nvSpPr>
        <p:spPr>
          <a:xfrm>
            <a:off x="208727" y="324556"/>
            <a:ext cx="5887273" cy="4368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900" dirty="0">
                <a:latin typeface="NanumGothic" panose="020D0604000000000000" pitchFamily="34" charset="-127"/>
                <a:ea typeface="NanumGothic" panose="020D0604000000000000" pitchFamily="34" charset="-127"/>
              </a:rPr>
              <a:t>SIFT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: 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영상 내에서 알고리즘을 통해 환경 변화에 강인한 부분을 찾아내고 이를 특징점으로 추출</a:t>
            </a:r>
            <a:endParaRPr lang="en-US" altLang="ko-Kore-KR" sz="1500" dirty="0">
              <a:solidFill>
                <a:schemeClr val="tx1">
                  <a:lumMod val="50000"/>
                  <a:lumOff val="5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-</a:t>
            </a:r>
            <a:r>
              <a:rPr lang="en-US" altLang="ko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&gt; 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문제점 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: 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단색의 벽이나 배경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 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혹은 단순 에지의 경우 알고리즘에 의해 특징점으로 추출하지 못하게 되는 경우가 발생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</a:t>
            </a:r>
            <a:endParaRPr lang="ko-Kore-KR" altLang="en-US" sz="1500" dirty="0">
              <a:solidFill>
                <a:schemeClr val="tx1">
                  <a:lumMod val="50000"/>
                  <a:lumOff val="5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174B282-AF87-5746-974A-91F05497F3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979"/>
          <a:stretch/>
        </p:blipFill>
        <p:spPr>
          <a:xfrm>
            <a:off x="2554673" y="2508688"/>
            <a:ext cx="7082653" cy="4121052"/>
          </a:xfrm>
          <a:prstGeom prst="rect">
            <a:avLst/>
          </a:prstGeom>
        </p:spPr>
      </p:pic>
      <p:sp>
        <p:nvSpPr>
          <p:cNvPr id="8" name="내용 개체 틀 6">
            <a:extLst>
              <a:ext uri="{FF2B5EF4-FFF2-40B4-BE49-F238E27FC236}">
                <a16:creationId xmlns:a16="http://schemas.microsoft.com/office/drawing/2014/main" id="{525D5DC0-22C9-1440-A11A-043D6D67A750}"/>
              </a:ext>
            </a:extLst>
          </p:cNvPr>
          <p:cNvSpPr txBox="1">
            <a:spLocks/>
          </p:cNvSpPr>
          <p:nvPr/>
        </p:nvSpPr>
        <p:spPr>
          <a:xfrm>
            <a:off x="6096000" y="324556"/>
            <a:ext cx="5887273" cy="4368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900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DenseSIFT</a:t>
            </a:r>
            <a:r>
              <a:rPr lang="en-US" altLang="ko-KR" sz="1900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: </a:t>
            </a:r>
            <a:r>
              <a:rPr lang="ko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영상 내 일정 간격의 위치를 </a:t>
            </a:r>
            <a:r>
              <a:rPr lang="ko-KR" alt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특징점으로</a:t>
            </a:r>
            <a:r>
              <a:rPr lang="ko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선정하고 이에 대해 기술</a:t>
            </a:r>
            <a:endParaRPr lang="en-US" altLang="ko-KR" sz="1500" dirty="0">
              <a:solidFill>
                <a:schemeClr val="tx1">
                  <a:lumMod val="50000"/>
                  <a:lumOff val="5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-&gt;</a:t>
            </a:r>
            <a:r>
              <a:rPr lang="ko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장점 </a:t>
            </a:r>
            <a:r>
              <a:rPr lang="en-US" altLang="ko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: SIFT</a:t>
            </a:r>
            <a:r>
              <a:rPr lang="ko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의 문제점을 해결할 수 있음</a:t>
            </a:r>
            <a:r>
              <a:rPr lang="en-US" altLang="ko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 </a:t>
            </a:r>
            <a:r>
              <a:rPr lang="ko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영상의 부분 정보를 최대한 활용하기 때문에 더 좋은 성능을 보임</a:t>
            </a:r>
            <a:endParaRPr lang="ko-Kore-KR" altLang="en-US" sz="1500" dirty="0">
              <a:solidFill>
                <a:schemeClr val="tx1">
                  <a:lumMod val="50000"/>
                  <a:lumOff val="5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6076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044"/>
    </mc:Choice>
    <mc:Fallback>
      <p:transition spd="slow" advTm="41044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E89046B6-2717-8445-92CE-43BCA57CE80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11409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[module_1]</a:t>
            </a:r>
            <a:r>
              <a:rPr kumimoji="1" lang="ko-KR" altLang="en-US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3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Video preprocessing </a:t>
            </a:r>
            <a:r>
              <a:rPr kumimoji="1" lang="en-US" altLang="ko-KR" sz="3000" i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– </a:t>
            </a:r>
            <a:r>
              <a:rPr kumimoji="1" lang="ko-KR" altLang="en-US" sz="3000" i="1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특징점</a:t>
            </a:r>
            <a:r>
              <a:rPr kumimoji="1" lang="ko-KR" altLang="en-US" sz="3000" i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찾기</a:t>
            </a:r>
            <a:endParaRPr kumimoji="1" lang="ko-Kore-KR" altLang="en-US" sz="3000" i="1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9B067240-AF77-384F-9A7D-BCC334A7E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43" y="1410583"/>
            <a:ext cx="10949511" cy="4036834"/>
          </a:xfrm>
          <a:prstGeom prst="rect">
            <a:avLst/>
          </a:prstGeom>
        </p:spPr>
      </p:pic>
      <p:sp>
        <p:nvSpPr>
          <p:cNvPr id="12" name="내용 개체 틀 6">
            <a:extLst>
              <a:ext uri="{FF2B5EF4-FFF2-40B4-BE49-F238E27FC236}">
                <a16:creationId xmlns:a16="http://schemas.microsoft.com/office/drawing/2014/main" id="{A38A4C74-8765-ED41-B947-1ED56171DCDC}"/>
              </a:ext>
            </a:extLst>
          </p:cNvPr>
          <p:cNvSpPr txBox="1">
            <a:spLocks/>
          </p:cNvSpPr>
          <p:nvPr/>
        </p:nvSpPr>
        <p:spPr>
          <a:xfrm>
            <a:off x="763701" y="5657406"/>
            <a:ext cx="10664593" cy="9741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v. </a:t>
            </a:r>
            <a:r>
              <a:rPr lang="en-US" altLang="ko-Kore-KR" sz="15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DenseSIFT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-&gt; .compute() : </a:t>
            </a:r>
            <a:r>
              <a:rPr lang="en-US" altLang="ko-Kore-KR" sz="15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keypoint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로부터 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descriptor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만을 계산</a:t>
            </a:r>
            <a:endParaRPr lang="en-US" altLang="ko-KR" sz="1500" dirty="0">
              <a:solidFill>
                <a:schemeClr val="tx1">
                  <a:lumMod val="50000"/>
                  <a:lumOff val="5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v. SIFT -&gt; .</a:t>
            </a:r>
            <a:r>
              <a:rPr lang="en-US" altLang="ko-Kore-KR" sz="15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detectAndCompute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() : </a:t>
            </a:r>
            <a:r>
              <a:rPr lang="en-US" altLang="ko-Kore-KR" sz="15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keypoint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와 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descriptor 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둘 다 찾기</a:t>
            </a:r>
          </a:p>
        </p:txBody>
      </p:sp>
    </p:spTree>
    <p:extLst>
      <p:ext uri="{BB962C8B-B14F-4D97-AF65-F5344CB8AC3E}">
        <p14:creationId xmlns:p14="http://schemas.microsoft.com/office/powerpoint/2010/main" val="3557517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855"/>
    </mc:Choice>
    <mc:Fallback>
      <p:transition spd="slow" advTm="37855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1E5D785-D411-414F-95AD-8E250F0C443A}"/>
              </a:ext>
            </a:extLst>
          </p:cNvPr>
          <p:cNvSpPr txBox="1">
            <a:spLocks/>
          </p:cNvSpPr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35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" name="내용 개체 틀 6">
            <a:extLst>
              <a:ext uri="{FF2B5EF4-FFF2-40B4-BE49-F238E27FC236}">
                <a16:creationId xmlns:a16="http://schemas.microsoft.com/office/drawing/2014/main" id="{C2F5C11D-EC78-0C47-8597-E414A5A3DBD6}"/>
              </a:ext>
            </a:extLst>
          </p:cNvPr>
          <p:cNvSpPr txBox="1">
            <a:spLocks/>
          </p:cNvSpPr>
          <p:nvPr/>
        </p:nvSpPr>
        <p:spPr>
          <a:xfrm>
            <a:off x="208727" y="728899"/>
            <a:ext cx="5887273" cy="12818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900" dirty="0">
                <a:latin typeface="NanumGothic" panose="020D0604000000000000" pitchFamily="34" charset="-127"/>
                <a:ea typeface="NanumGothic" panose="020D0604000000000000" pitchFamily="34" charset="-127"/>
              </a:rPr>
              <a:t>대표 </a:t>
            </a:r>
            <a:r>
              <a:rPr lang="ko-KR" altLang="en-US" sz="1900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특징점</a:t>
            </a:r>
            <a:r>
              <a:rPr lang="en-US" altLang="ko-KR" sz="1900" dirty="0">
                <a:latin typeface="NanumGothic" panose="020D0604000000000000" pitchFamily="34" charset="-127"/>
                <a:ea typeface="NanumGothic" panose="020D0604000000000000" pitchFamily="34" charset="-127"/>
              </a:rPr>
              <a:t>(codebook) </a:t>
            </a:r>
            <a:r>
              <a:rPr lang="ko-KR" altLang="en-US" sz="1900" dirty="0">
                <a:latin typeface="NanumGothic" panose="020D0604000000000000" pitchFamily="34" charset="-127"/>
                <a:ea typeface="NanumGothic" panose="020D0604000000000000" pitchFamily="34" charset="-127"/>
              </a:rPr>
              <a:t>찾기</a:t>
            </a:r>
            <a:r>
              <a:rPr lang="en-US" altLang="ko-KR" sz="1900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: 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군집화 이론 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(K-means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알고리즘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) 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을 사용하여 거리 기준 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K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개의 군집으로 나누고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 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각 군집의 중심점을 대표 특징점으로 사용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3E863A0-F7B8-9A4E-AEC5-A98A55B24E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218" b="19020"/>
          <a:stretch/>
        </p:blipFill>
        <p:spPr>
          <a:xfrm>
            <a:off x="524547" y="2508688"/>
            <a:ext cx="5255632" cy="2979502"/>
          </a:xfrm>
          <a:prstGeom prst="rect">
            <a:avLst/>
          </a:prstGeom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42460AE9-A46A-924B-8F14-6DA624D755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5892" y="2698775"/>
            <a:ext cx="5596215" cy="2058577"/>
          </a:xfrm>
          <a:prstGeom prst="rect">
            <a:avLst/>
          </a:prstGeom>
        </p:spPr>
      </p:pic>
      <p:sp>
        <p:nvSpPr>
          <p:cNvPr id="12" name="제목 1">
            <a:extLst>
              <a:ext uri="{FF2B5EF4-FFF2-40B4-BE49-F238E27FC236}">
                <a16:creationId xmlns:a16="http://schemas.microsoft.com/office/drawing/2014/main" id="{55862164-61AC-C744-942E-7929708DC88F}"/>
              </a:ext>
            </a:extLst>
          </p:cNvPr>
          <p:cNvSpPr txBox="1">
            <a:spLocks/>
          </p:cNvSpPr>
          <p:nvPr/>
        </p:nvSpPr>
        <p:spPr>
          <a:xfrm>
            <a:off x="6096000" y="0"/>
            <a:ext cx="6096000" cy="111409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27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[module_2]</a:t>
            </a:r>
            <a:r>
              <a:rPr kumimoji="1" lang="ko-KR" altLang="en-US" sz="27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ko-KR" altLang="en-US" sz="2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대표 </a:t>
            </a:r>
            <a:r>
              <a:rPr kumimoji="1" lang="ko-KR" altLang="en-US" sz="2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특징점</a:t>
            </a:r>
            <a:r>
              <a:rPr kumimoji="1" lang="en-US" altLang="ko-KR" sz="2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(codebook)</a:t>
            </a:r>
            <a:r>
              <a:rPr kumimoji="1" lang="ko-KR" altLang="en-US" sz="2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선정</a:t>
            </a:r>
            <a:endParaRPr kumimoji="1" lang="ko-Kore-KR" altLang="en-US" sz="2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649AAC6A-2B7A-E74E-BE82-DAE128500BBF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3152364" y="2010721"/>
            <a:ext cx="3421431" cy="1152609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741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00"/>
    </mc:Choice>
    <mc:Fallback>
      <p:transition spd="slow" advTm="313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1E5D785-D411-414F-95AD-8E250F0C443A}"/>
              </a:ext>
            </a:extLst>
          </p:cNvPr>
          <p:cNvSpPr txBox="1">
            <a:spLocks/>
          </p:cNvSpPr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35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E9DBF00-506A-5D43-8850-2C7B4A6740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953" r="21163" b="20281"/>
          <a:stretch/>
        </p:blipFill>
        <p:spPr>
          <a:xfrm>
            <a:off x="1486673" y="2215481"/>
            <a:ext cx="3085325" cy="1951685"/>
          </a:xfrm>
          <a:prstGeom prst="rect">
            <a:avLst/>
          </a:prstGeom>
        </p:spPr>
      </p:pic>
      <p:sp>
        <p:nvSpPr>
          <p:cNvPr id="11" name="내용 개체 틀 6">
            <a:extLst>
              <a:ext uri="{FF2B5EF4-FFF2-40B4-BE49-F238E27FC236}">
                <a16:creationId xmlns:a16="http://schemas.microsoft.com/office/drawing/2014/main" id="{54937CCA-9C1E-4F4D-B31D-8364E13E4CD6}"/>
              </a:ext>
            </a:extLst>
          </p:cNvPr>
          <p:cNvSpPr txBox="1">
            <a:spLocks/>
          </p:cNvSpPr>
          <p:nvPr/>
        </p:nvSpPr>
        <p:spPr>
          <a:xfrm>
            <a:off x="208727" y="818827"/>
            <a:ext cx="5887273" cy="15536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900" dirty="0">
                <a:latin typeface="NanumGothic" panose="020D0604000000000000" pitchFamily="34" charset="-127"/>
                <a:ea typeface="NanumGothic" panose="020D0604000000000000" pitchFamily="34" charset="-127"/>
              </a:rPr>
              <a:t>이미지 별 대표 </a:t>
            </a:r>
            <a:r>
              <a:rPr lang="ko-KR" altLang="en-US" sz="1900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특징점</a:t>
            </a:r>
            <a:r>
              <a:rPr lang="ko-KR" altLang="en-US" sz="1900" dirty="0">
                <a:latin typeface="NanumGothic" panose="020D0604000000000000" pitchFamily="34" charset="-127"/>
                <a:ea typeface="NanumGothic" panose="020D0604000000000000" pitchFamily="34" charset="-127"/>
              </a:rPr>
              <a:t> 분포 계산 </a:t>
            </a:r>
            <a:r>
              <a:rPr lang="en-US" altLang="ko-KR" sz="1900" dirty="0">
                <a:latin typeface="NanumGothic" panose="020D0604000000000000" pitchFamily="34" charset="-127"/>
                <a:ea typeface="NanumGothic" panose="020D0604000000000000" pitchFamily="34" charset="-127"/>
              </a:rPr>
              <a:t>(2)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: 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각 이미지마다 추출된 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‘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특징점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’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을 계산된 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K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개의 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‘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대표 특징점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’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과의 거리 비교를 통해 거리가 가장 가까운 대표 특징점으로 할당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5F975015-668B-D04D-8BA2-3CC7A760C1F3}"/>
              </a:ext>
            </a:extLst>
          </p:cNvPr>
          <p:cNvSpPr txBox="1">
            <a:spLocks/>
          </p:cNvSpPr>
          <p:nvPr/>
        </p:nvSpPr>
        <p:spPr>
          <a:xfrm>
            <a:off x="6096000" y="0"/>
            <a:ext cx="6096000" cy="111409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27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[module_3-4]</a:t>
            </a:r>
            <a:r>
              <a:rPr kumimoji="1" lang="ko-KR" altLang="en-US" sz="27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2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BoVW</a:t>
            </a:r>
            <a:r>
              <a:rPr kumimoji="1" lang="ko-KR" altLang="en-US" sz="2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2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/ VLAD</a:t>
            </a:r>
            <a:endParaRPr kumimoji="1" lang="ko-Kore-KR" altLang="en-US" sz="2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DC0CF325-840D-3540-BB71-769DC0A58D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2895"/>
          <a:stretch/>
        </p:blipFill>
        <p:spPr>
          <a:xfrm>
            <a:off x="6493588" y="1389226"/>
            <a:ext cx="5282652" cy="1320533"/>
          </a:xfrm>
          <a:prstGeom prst="rect">
            <a:avLst/>
          </a:prstGeom>
        </p:spPr>
      </p:pic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69F12007-0ED2-3048-98B5-ADD61C1916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1053"/>
          <a:stretch/>
        </p:blipFill>
        <p:spPr>
          <a:xfrm>
            <a:off x="6493588" y="3113485"/>
            <a:ext cx="5306504" cy="337419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638A2B5-F4B3-924E-9C77-F679A1CE2B9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530" r="45704" b="19096"/>
          <a:stretch/>
        </p:blipFill>
        <p:spPr>
          <a:xfrm>
            <a:off x="1632622" y="4642900"/>
            <a:ext cx="2793425" cy="1841840"/>
          </a:xfrm>
          <a:prstGeom prst="rect">
            <a:avLst/>
          </a:prstGeom>
        </p:spPr>
      </p:pic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B6265F34-13B3-0A42-A8A0-DFE690C7B5E0}"/>
              </a:ext>
            </a:extLst>
          </p:cNvPr>
          <p:cNvCxnSpPr>
            <a:cxnSpLocks/>
            <a:endCxn id="10" idx="3"/>
          </p:cNvCxnSpPr>
          <p:nvPr/>
        </p:nvCxnSpPr>
        <p:spPr>
          <a:xfrm flipH="1">
            <a:off x="4571998" y="2125362"/>
            <a:ext cx="2113007" cy="1065962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037517CF-F2D5-6041-B8E9-7EA3B75F6396}"/>
              </a:ext>
            </a:extLst>
          </p:cNvPr>
          <p:cNvCxnSpPr>
            <a:cxnSpLocks/>
          </p:cNvCxnSpPr>
          <p:nvPr/>
        </p:nvCxnSpPr>
        <p:spPr>
          <a:xfrm flipH="1">
            <a:off x="4602108" y="5015742"/>
            <a:ext cx="2550396" cy="297663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A3ADA06-851C-0B42-9849-F03135775F59}"/>
              </a:ext>
            </a:extLst>
          </p:cNvPr>
          <p:cNvSpPr/>
          <p:nvPr/>
        </p:nvSpPr>
        <p:spPr>
          <a:xfrm>
            <a:off x="372233" y="2914392"/>
            <a:ext cx="1087653" cy="3981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ore-KR" sz="15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BoVW</a:t>
            </a:r>
            <a:endParaRPr lang="ko-Kore-KR" altLang="en-US" sz="1500" dirty="0">
              <a:solidFill>
                <a:schemeClr val="tx1">
                  <a:lumMod val="50000"/>
                  <a:lumOff val="5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7AB6549-5A18-4049-BD5E-34D841040D2E}"/>
              </a:ext>
            </a:extLst>
          </p:cNvPr>
          <p:cNvSpPr/>
          <p:nvPr/>
        </p:nvSpPr>
        <p:spPr>
          <a:xfrm>
            <a:off x="346175" y="4965480"/>
            <a:ext cx="1087653" cy="3981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VLAD</a:t>
            </a:r>
            <a:endParaRPr lang="ko-Kore-KR" altLang="en-US" sz="1500" dirty="0">
              <a:solidFill>
                <a:schemeClr val="tx1">
                  <a:lumMod val="50000"/>
                  <a:lumOff val="5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6368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658"/>
    </mc:Choice>
    <mc:Fallback>
      <p:transition spd="slow" advTm="70658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E89046B6-2717-8445-92CE-43BCA57CE80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11409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[module_5-7]</a:t>
            </a:r>
            <a:r>
              <a:rPr kumimoji="1" lang="ko-KR" altLang="en-US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3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Video Feature Extraction</a:t>
            </a:r>
            <a:endParaRPr kumimoji="1" lang="ko-Kore-KR" altLang="en-US" sz="35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9" name="내용 개체 틀 6">
            <a:extLst>
              <a:ext uri="{FF2B5EF4-FFF2-40B4-BE49-F238E27FC236}">
                <a16:creationId xmlns:a16="http://schemas.microsoft.com/office/drawing/2014/main" id="{D599BDC3-C8EA-1E45-9206-A84193956E99}"/>
              </a:ext>
            </a:extLst>
          </p:cNvPr>
          <p:cNvSpPr txBox="1">
            <a:spLocks/>
          </p:cNvSpPr>
          <p:nvPr/>
        </p:nvSpPr>
        <p:spPr>
          <a:xfrm>
            <a:off x="949411" y="1865869"/>
            <a:ext cx="10293178" cy="46955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900" dirty="0">
                <a:latin typeface="NanumGothic" panose="020D0604000000000000" pitchFamily="34" charset="-127"/>
                <a:ea typeface="NanumGothic" panose="020D0604000000000000" pitchFamily="34" charset="-127"/>
              </a:rPr>
              <a:t>비디오 </a:t>
            </a:r>
            <a:r>
              <a:rPr lang="en-US" altLang="ko-KR" sz="1900" dirty="0">
                <a:latin typeface="NanumGothic" panose="020D0604000000000000" pitchFamily="34" charset="-127"/>
                <a:ea typeface="NanumGothic" panose="020D0604000000000000" pitchFamily="34" charset="-127"/>
              </a:rPr>
              <a:t>Feature</a:t>
            </a:r>
            <a:r>
              <a:rPr lang="ko-KR" altLang="en-US" sz="1900" dirty="0">
                <a:latin typeface="NanumGothic" panose="020D0604000000000000" pitchFamily="34" charset="-127"/>
                <a:ea typeface="NanumGothic" panose="020D0604000000000000" pitchFamily="34" charset="-127"/>
              </a:rPr>
              <a:t>로 기술하는 방식 </a:t>
            </a:r>
            <a:r>
              <a:rPr lang="en-US" altLang="ko-KR" sz="1900" dirty="0">
                <a:latin typeface="NanumGothic" panose="020D0604000000000000" pitchFamily="34" charset="-127"/>
                <a:ea typeface="NanumGothic" panose="020D0604000000000000" pitchFamily="34" charset="-127"/>
              </a:rPr>
              <a:t>(3)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5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#1 Averaging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	: 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비디오의 모든 프레임에서 얻은 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feature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를 평균내어 비디오 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feature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를 생성하고 분류</a:t>
            </a:r>
            <a:endParaRPr lang="en-US" altLang="ko-Kore-KR" sz="1500" dirty="0">
              <a:solidFill>
                <a:schemeClr val="tx1">
                  <a:lumMod val="50000"/>
                  <a:lumOff val="5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5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#2 Voting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	: 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비디오의 모든 프레임에서 얻은 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feature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로 분류하여 예측하고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 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예측치 중 가장 많은 빈도를 바타낸 행동을 </a:t>
            </a:r>
            <a:endParaRPr lang="en-US" altLang="ko-Kore-KR" sz="1500" dirty="0">
              <a:solidFill>
                <a:schemeClr val="tx1">
                  <a:lumMod val="50000"/>
                  <a:lumOff val="5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	  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해당 비디오에 대한 행동 예측으로 사용</a:t>
            </a:r>
            <a:endParaRPr lang="en-US" altLang="ko-Kore-KR" sz="1500" dirty="0">
              <a:solidFill>
                <a:schemeClr val="tx1">
                  <a:lumMod val="50000"/>
                  <a:lumOff val="5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5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#3 Video feature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	: 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프레임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feature 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중에서 대표되는 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feature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를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찾아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 </a:t>
            </a:r>
            <a:r>
              <a:rPr lang="en-US" altLang="ko-Kore-KR" sz="15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BoVW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나 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VLAD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에서처럼  비디오 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feature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를 기술</a:t>
            </a:r>
          </a:p>
        </p:txBody>
      </p:sp>
    </p:spTree>
    <p:extLst>
      <p:ext uri="{BB962C8B-B14F-4D97-AF65-F5344CB8AC3E}">
        <p14:creationId xmlns:p14="http://schemas.microsoft.com/office/powerpoint/2010/main" val="1312125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705"/>
    </mc:Choice>
    <mc:Fallback>
      <p:transition spd="slow" advTm="47705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E89046B6-2717-8445-92CE-43BCA57CE80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11409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[module_5]</a:t>
            </a:r>
            <a:r>
              <a:rPr kumimoji="1" lang="ko-KR" altLang="en-US" sz="35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35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Video Feature Extraction </a:t>
            </a:r>
            <a:r>
              <a:rPr kumimoji="1" lang="en-US" altLang="ko-KR" sz="3000" i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– (1) averaging</a:t>
            </a:r>
            <a:endParaRPr kumimoji="1" lang="ko-Kore-KR" altLang="en-US" sz="3000" i="1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A6DD69B2-D78A-B74D-B65E-FF4C0CE73B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90"/>
          <a:stretch/>
        </p:blipFill>
        <p:spPr>
          <a:xfrm>
            <a:off x="246568" y="1322173"/>
            <a:ext cx="5351043" cy="5362832"/>
          </a:xfrm>
          <a:prstGeom prst="rect">
            <a:avLst/>
          </a:prstGeom>
        </p:spPr>
      </p:pic>
      <p:sp>
        <p:nvSpPr>
          <p:cNvPr id="6" name="내용 개체 틀 6">
            <a:extLst>
              <a:ext uri="{FF2B5EF4-FFF2-40B4-BE49-F238E27FC236}">
                <a16:creationId xmlns:a16="http://schemas.microsoft.com/office/drawing/2014/main" id="{C355CB14-32AA-B241-8E10-07F45FB67F39}"/>
              </a:ext>
            </a:extLst>
          </p:cNvPr>
          <p:cNvSpPr txBox="1">
            <a:spLocks/>
          </p:cNvSpPr>
          <p:nvPr/>
        </p:nvSpPr>
        <p:spPr>
          <a:xfrm>
            <a:off x="5858943" y="3132438"/>
            <a:ext cx="5351043" cy="99471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각 프레임을 나타내는 이미지 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feature</a:t>
            </a:r>
            <a:r>
              <a:rPr lang="ko-Kore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ore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= </a:t>
            </a:r>
            <a:r>
              <a:rPr lang="en-US" altLang="ko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5</a:t>
            </a:r>
            <a:r>
              <a:rPr lang="ko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개씩 </a:t>
            </a:r>
            <a:r>
              <a:rPr lang="en-US" altLang="ko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!!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- 5</a:t>
            </a:r>
            <a:r>
              <a:rPr lang="ko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개씩 점프하는 </a:t>
            </a:r>
            <a:r>
              <a:rPr lang="ko-KR" alt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반복문과</a:t>
            </a:r>
            <a:r>
              <a:rPr lang="ko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5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np.mean</a:t>
            </a:r>
            <a:r>
              <a:rPr lang="en-US" altLang="ko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()</a:t>
            </a:r>
            <a:r>
              <a:rPr lang="ko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함수를 이용하여 평균값 구함</a:t>
            </a:r>
            <a:endParaRPr lang="en-US" altLang="ko-KR" sz="1500" dirty="0">
              <a:solidFill>
                <a:schemeClr val="tx1">
                  <a:lumMod val="50000"/>
                  <a:lumOff val="5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indent="0">
              <a:lnSpc>
                <a:spcPct val="150000"/>
              </a:lnSpc>
              <a:buNone/>
            </a:pPr>
            <a:endParaRPr lang="ko-Kore-KR" altLang="en-US" sz="1500" dirty="0">
              <a:solidFill>
                <a:schemeClr val="tx1">
                  <a:lumMod val="50000"/>
                  <a:lumOff val="5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3DD452F0-B321-2848-9116-5DAE84729BD1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4584357" y="3629798"/>
            <a:ext cx="1274586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6">
            <a:extLst>
              <a:ext uri="{FF2B5EF4-FFF2-40B4-BE49-F238E27FC236}">
                <a16:creationId xmlns:a16="http://schemas.microsoft.com/office/drawing/2014/main" id="{5765B842-70A2-9B48-9310-95BF012796CA}"/>
              </a:ext>
            </a:extLst>
          </p:cNvPr>
          <p:cNvSpPr txBox="1">
            <a:spLocks/>
          </p:cNvSpPr>
          <p:nvPr/>
        </p:nvSpPr>
        <p:spPr>
          <a:xfrm>
            <a:off x="5858943" y="5061195"/>
            <a:ext cx="5351043" cy="15816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ko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SVC </a:t>
            </a:r>
            <a:r>
              <a:rPr lang="ko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모델의 </a:t>
            </a:r>
            <a:r>
              <a:rPr lang="en-US" altLang="ko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best parameter </a:t>
            </a:r>
            <a:r>
              <a:rPr lang="ko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구하기 </a:t>
            </a:r>
            <a:endParaRPr lang="en-US" altLang="ko-KR" sz="1500" dirty="0">
              <a:solidFill>
                <a:schemeClr val="tx1">
                  <a:lumMod val="50000"/>
                  <a:lumOff val="5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: grid search</a:t>
            </a:r>
            <a:r>
              <a:rPr lang="ko-KR" alt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를</a:t>
            </a:r>
            <a:r>
              <a:rPr lang="ko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통해 전반적으로 </a:t>
            </a:r>
            <a:r>
              <a:rPr lang="en-US" altLang="ko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Best parameter </a:t>
            </a:r>
            <a:r>
              <a:rPr lang="ko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값을 확인한 후</a:t>
            </a:r>
            <a:r>
              <a:rPr lang="en-US" altLang="ko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그 근처 값을 추정해보며 실험적으로 선택</a:t>
            </a:r>
            <a:endParaRPr lang="ko-Kore-KR" altLang="en-US" sz="1500" dirty="0">
              <a:solidFill>
                <a:schemeClr val="tx1">
                  <a:lumMod val="50000"/>
                  <a:lumOff val="5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3035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237"/>
    </mc:Choice>
    <mc:Fallback>
      <p:transition spd="slow" advTm="86237"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2987</TotalTime>
  <Words>1676</Words>
  <Application>Microsoft Macintosh PowerPoint</Application>
  <PresentationFormat>와이드스크린</PresentationFormat>
  <Paragraphs>104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NanumGothic</vt:lpstr>
      <vt:lpstr>Arial</vt:lpstr>
      <vt:lpstr>Calibri</vt:lpstr>
      <vt:lpstr>Calibri Light</vt:lpstr>
      <vt:lpstr>Office 테마</vt:lpstr>
      <vt:lpstr>  프로젝트_5   3D 데이터 다루기 - 비디오를 이용한 사람의 행동 분류기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프로젝트_1   EMA 데이터 분석을 통한 우울증 환자 여부 예측 문제</dc:title>
  <dc:creator>Moon EeSun</dc:creator>
  <cp:lastModifiedBy>Moon EeSun</cp:lastModifiedBy>
  <cp:revision>50</cp:revision>
  <dcterms:created xsi:type="dcterms:W3CDTF">2021-05-29T06:34:36Z</dcterms:created>
  <dcterms:modified xsi:type="dcterms:W3CDTF">2021-06-07T14:45:27Z</dcterms:modified>
</cp:coreProperties>
</file>

<file path=docProps/thumbnail.jpeg>
</file>